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359" r:id="rId3"/>
    <p:sldId id="347" r:id="rId4"/>
    <p:sldId id="309" r:id="rId5"/>
    <p:sldId id="349" r:id="rId6"/>
    <p:sldId id="346" r:id="rId7"/>
    <p:sldId id="360" r:id="rId8"/>
    <p:sldId id="261" r:id="rId9"/>
    <p:sldId id="361" r:id="rId10"/>
    <p:sldId id="258" r:id="rId11"/>
    <p:sldId id="348" r:id="rId12"/>
    <p:sldId id="34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215DB-F0B1-4B6E-8D58-BFAD3F7C8DFD}" v="1" dt="2025-03-10T11:06:55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17" autoAdjust="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EA DES MATHURINS" userId="6ad145afb5e27025" providerId="LiveId" clId="{3B6215DB-F0B1-4B6E-8D58-BFAD3F7C8DFD}"/>
    <pc:docChg chg="addSld delSld modSld sldOrd">
      <pc:chgData name="SCEA DES MATHURINS" userId="6ad145afb5e27025" providerId="LiveId" clId="{3B6215DB-F0B1-4B6E-8D58-BFAD3F7C8DFD}" dt="2025-03-10T11:11:04.559" v="5"/>
      <pc:docMkLst>
        <pc:docMk/>
      </pc:docMkLst>
      <pc:sldChg chg="del">
        <pc:chgData name="SCEA DES MATHURINS" userId="6ad145afb5e27025" providerId="LiveId" clId="{3B6215DB-F0B1-4B6E-8D58-BFAD3F7C8DFD}" dt="2025-03-10T11:09:14.644" v="1" actId="2696"/>
        <pc:sldMkLst>
          <pc:docMk/>
          <pc:sldMk cId="972021070" sldId="303"/>
        </pc:sldMkLst>
      </pc:sldChg>
      <pc:sldChg chg="ord">
        <pc:chgData name="SCEA DES MATHURINS" userId="6ad145afb5e27025" providerId="LiveId" clId="{3B6215DB-F0B1-4B6E-8D58-BFAD3F7C8DFD}" dt="2025-03-10T11:09:43.526" v="3"/>
        <pc:sldMkLst>
          <pc:docMk/>
          <pc:sldMk cId="1723794560" sldId="309"/>
        </pc:sldMkLst>
      </pc:sldChg>
      <pc:sldChg chg="ord">
        <pc:chgData name="SCEA DES MATHURINS" userId="6ad145afb5e27025" providerId="LiveId" clId="{3B6215DB-F0B1-4B6E-8D58-BFAD3F7C8DFD}" dt="2025-03-10T11:11:04.559" v="5"/>
        <pc:sldMkLst>
          <pc:docMk/>
          <pc:sldMk cId="106179553" sldId="349"/>
        </pc:sldMkLst>
      </pc:sldChg>
      <pc:sldChg chg="add">
        <pc:chgData name="SCEA DES MATHURINS" userId="6ad145afb5e27025" providerId="LiveId" clId="{3B6215DB-F0B1-4B6E-8D58-BFAD3F7C8DFD}" dt="2025-03-10T11:06:55.200" v="0"/>
        <pc:sldMkLst>
          <pc:docMk/>
          <pc:sldMk cId="2570886099" sldId="3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B0967-3DA8-4F3A-AA8C-D3FABDCCC52E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FBEDA-E4D3-4722-BFD3-9C0746A6530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14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BEDA-E4D3-4722-BFD3-9C0746A6530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6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BEDA-E4D3-4722-BFD3-9C0746A65307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6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F3AB-42D2-1410-A627-B110DF5E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D4507C-239C-E513-152F-CA3423D19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A0E35E6-CD06-D658-21E9-8B3102B7B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F755EE-0A76-7392-CAD3-9116245E7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BEDA-E4D3-4722-BFD3-9C0746A6530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461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BEDA-E4D3-4722-BFD3-9C0746A6530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6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BEDA-E4D3-4722-BFD3-9C0746A6530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6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BEDA-E4D3-4722-BFD3-9C0746A6530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6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BEDA-E4D3-4722-BFD3-9C0746A6530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6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56327-C094-400A-5644-4CC87F92C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2A48A1-D2F9-E644-23C1-7489D449D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53A9B4F-7FCE-D6A2-0ECE-97D77D201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2F154F-AD17-A01B-4387-0884F2C633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BEDA-E4D3-4722-BFD3-9C0746A65307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80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45FBB-88D1-3A0E-9FB6-87B113761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A902DE7-EA7B-05A5-4FEC-F904A77E6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12578A3-2CBF-9154-6BAA-A6FB86E92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31EB9-3363-1946-5C6C-45EF30869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BEDA-E4D3-4722-BFD3-9C0746A65307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408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BEDA-E4D3-4722-BFD3-9C0746A65307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6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43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89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57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4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3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29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25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55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24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14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26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FFDB7-B594-4556-B104-8A5FB4BD7CF8}" type="datetimeFigureOut">
              <a:rPr lang="fr-FR" smtClean="0"/>
              <a:t>10/03/2025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DF03F-E84E-49A5-BE75-68C0EE5FF1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1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5696" y="2924944"/>
            <a:ext cx="576064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2411760" y="3140968"/>
            <a:ext cx="4824536" cy="648072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/>
              <a:t>L’USAGE « IRRIGATION »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46697" y="4941168"/>
            <a:ext cx="566699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/>
              <a:t>Dominique CLYTI – Président ADPIA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4227" y="5517232"/>
            <a:ext cx="3977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Mardi 11 mars 2025</a:t>
            </a:r>
          </a:p>
        </p:txBody>
      </p:sp>
      <p:pic>
        <p:nvPicPr>
          <p:cNvPr id="3" name="Picture 3" descr="C:\Users\poillion\Documents\Nouveau dossier\ADPIA\Messages Newsletters\2023\20220615_181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440023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179512" y="180256"/>
            <a:ext cx="2664296" cy="86106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4800" b="1" dirty="0">
                <a:solidFill>
                  <a:srgbClr val="0070C0"/>
                </a:solidFill>
                <a:effectLst/>
                <a:latin typeface="MV Boli"/>
                <a:ea typeface="Times New Roman"/>
                <a:cs typeface="Times New Roman"/>
              </a:rPr>
              <a:t>ADPIA</a:t>
            </a:r>
            <a:r>
              <a:rPr lang="fr-FR" sz="14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12" name="Zone de texte 275"/>
          <p:cNvSpPr txBox="1"/>
          <p:nvPr/>
        </p:nvSpPr>
        <p:spPr>
          <a:xfrm>
            <a:off x="2250743" y="320474"/>
            <a:ext cx="4212740" cy="50405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i="1" dirty="0">
                <a:solidFill>
                  <a:srgbClr val="0070C0"/>
                </a:solidFill>
                <a:effectLst/>
                <a:latin typeface="Comic Sans MS"/>
                <a:ea typeface="Times New Roman"/>
                <a:cs typeface="Times New Roman"/>
              </a:rPr>
              <a:t>L’association des irrigants de l’Aube</a:t>
            </a:r>
            <a:endParaRPr lang="fr-FR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46" y="180256"/>
            <a:ext cx="2340881" cy="25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8146"/>
            <a:ext cx="1771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0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408107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Et demain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35696" y="108766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Evolution de l’ETP à la station de TROYES-BARBEREY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086" y="282925"/>
            <a:ext cx="718106" cy="113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19672" y="5424151"/>
            <a:ext cx="2746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Sur 49 ans -&gt; + 169 mm</a:t>
            </a:r>
          </a:p>
          <a:p>
            <a:r>
              <a:rPr lang="fr-FR" dirty="0"/>
              <a:t>Soit </a:t>
            </a:r>
            <a:r>
              <a:rPr lang="fr-FR" b="1" dirty="0">
                <a:solidFill>
                  <a:srgbClr val="C00000"/>
                </a:solidFill>
              </a:rPr>
              <a:t>+ 34 mm par décennie</a:t>
            </a:r>
          </a:p>
          <a:p>
            <a:r>
              <a:rPr lang="fr-FR" dirty="0"/>
              <a:t>+ 25% en 49 ans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70201" y="5589599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↗ Des besoins des cultures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2" y="1772816"/>
            <a:ext cx="745672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11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012074" y="4748534"/>
            <a:ext cx="1008198" cy="46807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020272" y="4743186"/>
            <a:ext cx="1008112" cy="473418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028384" y="4748534"/>
            <a:ext cx="904230" cy="468070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008649" y="4725144"/>
            <a:ext cx="955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Seuil de crise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940725" y="4725144"/>
            <a:ext cx="115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Seuil d’alerte renforcée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012073" y="4705980"/>
            <a:ext cx="100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Seuil </a:t>
            </a:r>
          </a:p>
          <a:p>
            <a:pPr algn="ctr"/>
            <a:r>
              <a:rPr lang="fr-FR" sz="1400" dirty="0"/>
              <a:t>d’alerte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32041" y="4749808"/>
            <a:ext cx="1080205" cy="46679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004048" y="4725144"/>
            <a:ext cx="98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Seuil de</a:t>
            </a:r>
          </a:p>
          <a:p>
            <a:pPr algn="ctr"/>
            <a:r>
              <a:rPr lang="fr-FR" sz="1400" dirty="0"/>
              <a:t>vigilance</a:t>
            </a:r>
          </a:p>
        </p:txBody>
      </p:sp>
      <p:pic>
        <p:nvPicPr>
          <p:cNvPr id="24" name="Imag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2" y="692696"/>
            <a:ext cx="629365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ZoneTexte 27"/>
          <p:cNvSpPr txBox="1"/>
          <p:nvPr/>
        </p:nvSpPr>
        <p:spPr>
          <a:xfrm>
            <a:off x="5899032" y="836712"/>
            <a:ext cx="306545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LES RESTRICTIONS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24382" y="4342164"/>
            <a:ext cx="27086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Liste des 15 cours d’eau crayeux : </a:t>
            </a:r>
            <a:r>
              <a:rPr lang="fr-FR" sz="1600" dirty="0" err="1"/>
              <a:t>Herbissonne</a:t>
            </a:r>
            <a:r>
              <a:rPr lang="fr-FR" sz="1600" dirty="0"/>
              <a:t>, </a:t>
            </a:r>
            <a:r>
              <a:rPr lang="fr-FR" sz="1600" dirty="0" err="1"/>
              <a:t>Lhuitrelle</a:t>
            </a:r>
            <a:r>
              <a:rPr lang="fr-FR" sz="1600" dirty="0"/>
              <a:t>, Ru St Antoine, </a:t>
            </a:r>
            <a:r>
              <a:rPr lang="fr-FR" sz="1600" dirty="0" err="1"/>
              <a:t>Meldançon</a:t>
            </a:r>
            <a:r>
              <a:rPr lang="fr-FR" sz="1600" dirty="0"/>
              <a:t>, </a:t>
            </a:r>
            <a:r>
              <a:rPr lang="fr-FR" sz="1600" dirty="0" err="1"/>
              <a:t>Ravet</a:t>
            </a:r>
            <a:r>
              <a:rPr lang="fr-FR" sz="1600" dirty="0"/>
              <a:t>, Petit </a:t>
            </a:r>
            <a:r>
              <a:rPr lang="fr-FR" sz="1600" dirty="0" err="1"/>
              <a:t>Ravet</a:t>
            </a:r>
            <a:r>
              <a:rPr lang="fr-FR" sz="1600" dirty="0"/>
              <a:t>, Puits, </a:t>
            </a:r>
            <a:r>
              <a:rPr lang="fr-FR" sz="1600" dirty="0" err="1"/>
              <a:t>Brévonne</a:t>
            </a:r>
            <a:r>
              <a:rPr lang="fr-FR" sz="1600" dirty="0"/>
              <a:t>, </a:t>
            </a:r>
            <a:r>
              <a:rPr lang="fr-FR" sz="1600" dirty="0" err="1"/>
              <a:t>Longsols</a:t>
            </a:r>
            <a:r>
              <a:rPr lang="fr-FR" sz="1600" dirty="0"/>
              <a:t>, </a:t>
            </a:r>
            <a:r>
              <a:rPr lang="fr-FR" sz="1600" dirty="0" err="1"/>
              <a:t>Barbuise</a:t>
            </a:r>
            <a:r>
              <a:rPr lang="fr-FR" sz="1600" dirty="0"/>
              <a:t>, </a:t>
            </a:r>
            <a:r>
              <a:rPr lang="fr-FR" sz="1600" dirty="0" err="1"/>
              <a:t>Ardusson</a:t>
            </a:r>
            <a:r>
              <a:rPr lang="fr-FR" sz="1600" dirty="0"/>
              <a:t>, </a:t>
            </a:r>
            <a:r>
              <a:rPr lang="fr-FR" sz="1600" dirty="0" err="1"/>
              <a:t>Orvin</a:t>
            </a:r>
            <a:r>
              <a:rPr lang="fr-FR" sz="1600" dirty="0"/>
              <a:t>, </a:t>
            </a:r>
            <a:r>
              <a:rPr lang="fr-FR" sz="1600" dirty="0" err="1"/>
              <a:t>Resson</a:t>
            </a:r>
            <a:r>
              <a:rPr lang="fr-FR" sz="1600" dirty="0"/>
              <a:t>, Ru de Ste Elisabeth et Rognon 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1684" y="37980"/>
            <a:ext cx="4540315" cy="53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/>
              <a:t>2 – GESTION PAR QUOTAS D’EAU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4221088"/>
            <a:ext cx="5807628" cy="2304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3131840" y="6093296"/>
            <a:ext cx="58007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131840" y="5651624"/>
            <a:ext cx="5807626" cy="1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131840" y="5216604"/>
            <a:ext cx="58076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131840" y="616530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1–3–6–7–8–9-10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87824" y="5728195"/>
            <a:ext cx="215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Cours d’eau crayeux : 5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15816" y="5301208"/>
            <a:ext cx="215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Corridors : 2-4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59832" y="4582050"/>
            <a:ext cx="187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Zone sécheresse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932040" y="4221088"/>
            <a:ext cx="0" cy="2304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959193" y="4219966"/>
            <a:ext cx="300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Réduction des quotas en fonction du franchissement des seuils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6009150" y="4221088"/>
            <a:ext cx="0" cy="2304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020272" y="4743186"/>
            <a:ext cx="0" cy="1782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028384" y="4749808"/>
            <a:ext cx="0" cy="1782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9252520" y="55172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290672" y="5301208"/>
            <a:ext cx="58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30%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290672" y="5728194"/>
            <a:ext cx="58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30%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362680" y="6127322"/>
            <a:ext cx="58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5%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236296" y="5312647"/>
            <a:ext cx="58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100%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187707" y="5300384"/>
            <a:ext cx="58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100%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187707" y="5728195"/>
            <a:ext cx="58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100%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8234888" y="6153059"/>
            <a:ext cx="58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50%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7253396" y="5725781"/>
            <a:ext cx="58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50%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7253396" y="6153058"/>
            <a:ext cx="58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15%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957200" y="5352839"/>
            <a:ext cx="103616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Narrow" panose="020B0606020202030204" pitchFamily="34" charset="0"/>
              </a:rPr>
              <a:t>Sensibiliser aux économies d’eau</a:t>
            </a:r>
          </a:p>
        </p:txBody>
      </p:sp>
    </p:spTree>
    <p:extLst>
      <p:ext uri="{BB962C8B-B14F-4D97-AF65-F5344CB8AC3E}">
        <p14:creationId xmlns:p14="http://schemas.microsoft.com/office/powerpoint/2010/main" val="410489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5" y="3094830"/>
            <a:ext cx="3274920" cy="350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9712" y="2911479"/>
            <a:ext cx="6552728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2267744" y="3140968"/>
            <a:ext cx="5666997" cy="648072"/>
          </a:xfrm>
        </p:spPr>
        <p:txBody>
          <a:bodyPr>
            <a:normAutofit/>
          </a:bodyPr>
          <a:lstStyle/>
          <a:p>
            <a:r>
              <a:rPr lang="fr-FR" sz="3200" b="1" dirty="0"/>
              <a:t>Merci de votre attention</a:t>
            </a:r>
          </a:p>
        </p:txBody>
      </p:sp>
      <p:pic>
        <p:nvPicPr>
          <p:cNvPr id="3" name="Picture 3" descr="C:\Users\poillion\Documents\Nouveau dossier\ADPIA\Messages Newsletters\2023\20220615_181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5"/>
            <a:ext cx="440023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179512" y="180256"/>
            <a:ext cx="2664296" cy="86106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4800" b="1" dirty="0">
                <a:solidFill>
                  <a:srgbClr val="0070C0"/>
                </a:solidFill>
                <a:effectLst/>
                <a:latin typeface="MV Boli"/>
                <a:ea typeface="Times New Roman"/>
                <a:cs typeface="Times New Roman"/>
              </a:rPr>
              <a:t>ADPIA</a:t>
            </a:r>
            <a:r>
              <a:rPr lang="fr-FR" sz="14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12" name="Zone de texte 275"/>
          <p:cNvSpPr txBox="1"/>
          <p:nvPr/>
        </p:nvSpPr>
        <p:spPr>
          <a:xfrm>
            <a:off x="2250743" y="320474"/>
            <a:ext cx="4212740" cy="50405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i="1" dirty="0">
                <a:solidFill>
                  <a:srgbClr val="0070C0"/>
                </a:solidFill>
                <a:effectLst/>
                <a:latin typeface="Comic Sans MS"/>
                <a:ea typeface="Times New Roman"/>
                <a:cs typeface="Times New Roman"/>
              </a:rPr>
              <a:t>L’association des irrigants de l’Aube</a:t>
            </a:r>
            <a:endParaRPr lang="fr-FR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46" y="180256"/>
            <a:ext cx="2340881" cy="25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poillion\Documents\Nouveau dossier\ADPIA\Photos\celeri\IMG_0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649" y="1331938"/>
            <a:ext cx="2324983" cy="17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5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A594-B4B9-7034-256E-AED53E5EA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Zone de texte 2">
            <a:extLst>
              <a:ext uri="{FF2B5EF4-FFF2-40B4-BE49-F238E27FC236}">
                <a16:creationId xmlns:a16="http://schemas.microsoft.com/office/drawing/2014/main" id="{B85E0352-5298-FA9F-47D7-870CA2D2B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02721"/>
            <a:ext cx="2664296" cy="86106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4800" b="1" dirty="0">
                <a:solidFill>
                  <a:srgbClr val="0070C0"/>
                </a:solidFill>
                <a:effectLst/>
                <a:latin typeface="MV Boli"/>
                <a:ea typeface="Times New Roman"/>
                <a:cs typeface="Times New Roman"/>
              </a:rPr>
              <a:t>ADPIA</a:t>
            </a:r>
            <a:r>
              <a:rPr lang="fr-FR" sz="14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52" name="Zone de texte 275">
            <a:extLst>
              <a:ext uri="{FF2B5EF4-FFF2-40B4-BE49-F238E27FC236}">
                <a16:creationId xmlns:a16="http://schemas.microsoft.com/office/drawing/2014/main" id="{E0A429D1-DD6D-F543-1106-382D17396632}"/>
              </a:ext>
            </a:extLst>
          </p:cNvPr>
          <p:cNvSpPr txBox="1"/>
          <p:nvPr/>
        </p:nvSpPr>
        <p:spPr>
          <a:xfrm>
            <a:off x="2250743" y="320474"/>
            <a:ext cx="4212740" cy="50405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i="1" dirty="0">
                <a:solidFill>
                  <a:srgbClr val="0070C0"/>
                </a:solidFill>
                <a:effectLst/>
                <a:latin typeface="Comic Sans MS"/>
                <a:ea typeface="Times New Roman"/>
                <a:cs typeface="Times New Roman"/>
              </a:rPr>
              <a:t>L’association des irrigants de l’Aube</a:t>
            </a:r>
            <a:endParaRPr lang="fr-FR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1BEC76-4C2C-1E66-B17F-B7F934E562FB}"/>
              </a:ext>
            </a:extLst>
          </p:cNvPr>
          <p:cNvSpPr txBox="1"/>
          <p:nvPr/>
        </p:nvSpPr>
        <p:spPr>
          <a:xfrm>
            <a:off x="1879812" y="1087477"/>
            <a:ext cx="70481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Association pour le Développement des Productions Irriguées de l’Aube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Association Loi 1901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Création : 16/03/1992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Regroupe les exploitations </a:t>
            </a:r>
            <a:r>
              <a:rPr lang="fr-FR" sz="2000" dirty="0" err="1"/>
              <a:t>irrigantes</a:t>
            </a:r>
            <a:r>
              <a:rPr lang="fr-FR" sz="2000" dirty="0"/>
              <a:t> de l’Aube (208 membres)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Missions :</a:t>
            </a:r>
          </a:p>
          <a:p>
            <a:pPr marL="742950" lvl="1" indent="-285750">
              <a:buFontTx/>
              <a:buChar char="-"/>
            </a:pPr>
            <a:r>
              <a:rPr lang="fr-FR" sz="2000" dirty="0"/>
              <a:t>Interface entre l’Administration et les Irrigants</a:t>
            </a:r>
          </a:p>
          <a:p>
            <a:pPr marL="742950" lvl="1" indent="-285750">
              <a:buFontTx/>
              <a:buChar char="-"/>
            </a:pPr>
            <a:r>
              <a:rPr lang="fr-FR" sz="2000" dirty="0"/>
              <a:t>Communication vers le Grand Public et la Presse</a:t>
            </a:r>
          </a:p>
          <a:p>
            <a:pPr marL="742950" lvl="1" indent="-285750">
              <a:buFontTx/>
              <a:buChar char="-"/>
            </a:pPr>
            <a:r>
              <a:rPr lang="fr-FR" sz="2000" dirty="0"/>
              <a:t>Informer les Irrigants</a:t>
            </a:r>
          </a:p>
          <a:p>
            <a:pPr marL="742950" lvl="1" indent="-285750">
              <a:buFontTx/>
              <a:buChar char="-"/>
            </a:pPr>
            <a:r>
              <a:rPr lang="fr-FR" sz="2000" dirty="0"/>
              <a:t>Suivi technique</a:t>
            </a:r>
          </a:p>
        </p:txBody>
      </p:sp>
      <p:pic>
        <p:nvPicPr>
          <p:cNvPr id="10242" name="Picture 2" descr="C:\Users\poillion\Documents\Nouveau dossier\ADPIA\AG\AG 2019\photos\20190213_153028.jpg">
            <a:extLst>
              <a:ext uri="{FF2B5EF4-FFF2-40B4-BE49-F238E27FC236}">
                <a16:creationId xmlns:a16="http://schemas.microsoft.com/office/drawing/2014/main" id="{82D3EAE5-6050-DE30-9B38-57DE7EADE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9992" y="4320961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oillion\Documents\Nouveau dossier\ADPIA\Photos\2018 03 02 CA ADPIA\20180302_093236.jpg">
            <a:extLst>
              <a:ext uri="{FF2B5EF4-FFF2-40B4-BE49-F238E27FC236}">
                <a16:creationId xmlns:a16="http://schemas.microsoft.com/office/drawing/2014/main" id="{31087F87-0240-081A-E412-34863DC5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" y="4320961"/>
            <a:ext cx="4302948" cy="242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8ED7624-5076-C524-C0EC-5FF70BB0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44" y="257790"/>
            <a:ext cx="2237632" cy="7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742F7818-1DD6-5770-2524-32ADEEEA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" y="963781"/>
            <a:ext cx="1735815" cy="32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8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805174"/>
            <a:ext cx="860444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/>
            </a:lvl1pPr>
          </a:lstStyle>
          <a:p>
            <a:pPr algn="ctr"/>
            <a:r>
              <a:rPr lang="fr-FR" sz="2400" dirty="0"/>
              <a:t>Attributions et prélèvements sur le bassin ARDUSSON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2848"/>
            <a:ext cx="7056784" cy="4265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3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95935" y="404664"/>
            <a:ext cx="4608513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/>
            </a:lvl1pPr>
          </a:lstStyle>
          <a:p>
            <a:pPr algn="ctr"/>
            <a:r>
              <a:rPr lang="fr-FR" sz="2400" dirty="0"/>
              <a:t>VOLUME PRELEVE (en m</a:t>
            </a:r>
            <a:r>
              <a:rPr lang="fr-FR" sz="2400" baseline="30000" dirty="0"/>
              <a:t>3</a:t>
            </a:r>
            <a:r>
              <a:rPr lang="fr-FR" sz="2400" dirty="0"/>
              <a:t>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16875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79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1720" y="60932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Précipitations TROYES BARBEREY de mai à août (mm)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86794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39752" y="476672"/>
            <a:ext cx="5256584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/>
            </a:lvl1pPr>
          </a:lstStyle>
          <a:p>
            <a:pPr algn="ctr"/>
            <a:r>
              <a:rPr lang="fr-FR" sz="2400" dirty="0"/>
              <a:t>PRELEVEMENTS ET PRECIPITATIONS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61156" y="14754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Prélèvements irrigation AUBE (m3)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27784" y="236862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2022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71800" y="276118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2019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27784" y="314096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2015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53028" y="211311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2020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000" y="292494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2018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37520" y="475766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2012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85758" y="396557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2011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499992" y="43918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2009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16869" y="434535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2010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175681" y="38610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2023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220072" y="484941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2021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901301" y="43918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2014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444208" y="397996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2017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24128" y="42733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2013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516216" y="42733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2016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796136" y="506543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617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11147"/>
              </p:ext>
            </p:extLst>
          </p:nvPr>
        </p:nvGraphicFramePr>
        <p:xfrm>
          <a:off x="580575" y="1268760"/>
          <a:ext cx="7982847" cy="4835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7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3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Culture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Quota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Culture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Quota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Asperge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2000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Maïs, sorgho</a:t>
                      </a: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 m</a:t>
                      </a:r>
                      <a:r>
                        <a:rPr lang="fr-F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/ha</a:t>
                      </a:r>
                    </a:p>
                  </a:txBody>
                  <a:tcPr marL="8282" marR="8282" marT="82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5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Betterave à sucre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750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 err="1">
                          <a:effectLst/>
                        </a:rPr>
                        <a:t>Oeillette</a:t>
                      </a:r>
                      <a:endParaRPr lang="fr-FR" sz="2000" u="none" strike="noStrike" dirty="0">
                        <a:effectLst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300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5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Betterave rouge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3000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Oignon bulbille</a:t>
                      </a: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2100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5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Carotte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3000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Oignon semis</a:t>
                      </a: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2800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5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Céleri</a:t>
                      </a: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 m</a:t>
                      </a:r>
                      <a:r>
                        <a:rPr lang="fr-F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/ha</a:t>
                      </a: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Orge</a:t>
                      </a:r>
                      <a:r>
                        <a:rPr lang="fr-FR" sz="2000" u="none" strike="noStrike" baseline="0" dirty="0">
                          <a:effectLst/>
                        </a:rPr>
                        <a:t> de </a:t>
                      </a:r>
                      <a:r>
                        <a:rPr lang="fr-FR" sz="2000" u="none" strike="noStrike" baseline="0" dirty="0" err="1">
                          <a:effectLst/>
                        </a:rPr>
                        <a:t>print</a:t>
                      </a:r>
                      <a:r>
                        <a:rPr lang="fr-FR" sz="2000" u="none" strike="noStrike" baseline="0" dirty="0">
                          <a:effectLst/>
                        </a:rPr>
                        <a:t> *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600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5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Chanvre, lin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600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Plantes </a:t>
                      </a:r>
                      <a:r>
                        <a:rPr lang="fr-F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arom</a:t>
                      </a:r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m3/ha</a:t>
                      </a: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5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Choux à choucroute</a:t>
                      </a: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 m</a:t>
                      </a:r>
                      <a:r>
                        <a:rPr lang="fr-F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/ha</a:t>
                      </a: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Poireau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3000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5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Courge,</a:t>
                      </a:r>
                      <a:r>
                        <a:rPr lang="fr-FR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potimarron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3000 m</a:t>
                      </a:r>
                      <a:r>
                        <a:rPr lang="fr-F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/ha</a:t>
                      </a: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Pdt</a:t>
                      </a:r>
                      <a:r>
                        <a:rPr lang="fr-FR" sz="2000" u="none" strike="noStrike" baseline="0" dirty="0">
                          <a:effectLst/>
                        </a:rPr>
                        <a:t> conso</a:t>
                      </a:r>
                      <a:endParaRPr lang="fr-FR" sz="2000" u="none" strike="noStrike" dirty="0">
                        <a:effectLst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2500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5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Endive</a:t>
                      </a: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 m</a:t>
                      </a:r>
                      <a:r>
                        <a:rPr lang="fr-F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/ha</a:t>
                      </a: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Pdt fécule</a:t>
                      </a: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 m</a:t>
                      </a:r>
                      <a:r>
                        <a:rPr lang="fr-F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/ha</a:t>
                      </a:r>
                    </a:p>
                  </a:txBody>
                  <a:tcPr marL="8282" marR="8282" marT="82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5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Lég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à</a:t>
                      </a:r>
                      <a:r>
                        <a:rPr lang="fr-FR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graines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m</a:t>
                      </a:r>
                      <a:r>
                        <a:rPr lang="fr-F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/ha</a:t>
                      </a: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Soja</a:t>
                      </a: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1000 m3/ha</a:t>
                      </a:r>
                    </a:p>
                  </a:txBody>
                  <a:tcPr marL="8282" marR="8282" marT="828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5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Autres</a:t>
                      </a:r>
                      <a:r>
                        <a:rPr lang="fr-FR" sz="2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légumineuses</a:t>
                      </a:r>
                      <a:endParaRPr lang="fr-F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 m</a:t>
                      </a:r>
                      <a:r>
                        <a:rPr lang="fr-F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/ha</a:t>
                      </a:r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Tournesol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750 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r>
                        <a:rPr lang="fr-FR" sz="2000" u="none" strike="noStrike" dirty="0">
                          <a:effectLst/>
                        </a:rPr>
                        <a:t>/ha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2" marR="8282" marT="828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69775" y="571651"/>
            <a:ext cx="860444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/>
            </a:lvl1pPr>
          </a:lstStyle>
          <a:p>
            <a:pPr algn="ctr"/>
            <a:r>
              <a:rPr lang="fr-FR" sz="2400" dirty="0"/>
              <a:t>Liste de cultures donnant droit à un quota d’eau pour l’exploitation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576" y="6190565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OP :  dans certaines communes très </a:t>
            </a:r>
            <a:r>
              <a:rPr lang="fr-FR" sz="1600" dirty="0" err="1"/>
              <a:t>séchantes</a:t>
            </a:r>
            <a:r>
              <a:rPr lang="fr-FR" sz="1600" dirty="0"/>
              <a:t> (liste) et dans les corridors fluviaux</a:t>
            </a:r>
          </a:p>
        </p:txBody>
      </p:sp>
    </p:spTree>
    <p:extLst>
      <p:ext uri="{BB962C8B-B14F-4D97-AF65-F5344CB8AC3E}">
        <p14:creationId xmlns:p14="http://schemas.microsoft.com/office/powerpoint/2010/main" val="40765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0925-6023-F333-FB20-2B21AD8AD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>
            <a:extLst>
              <a:ext uri="{FF2B5EF4-FFF2-40B4-BE49-F238E27FC236}">
                <a16:creationId xmlns:a16="http://schemas.microsoft.com/office/drawing/2014/main" id="{A565E735-8D8B-B98F-9642-3C2A25AEA69D}"/>
              </a:ext>
            </a:extLst>
          </p:cNvPr>
          <p:cNvSpPr txBox="1">
            <a:spLocks/>
          </p:cNvSpPr>
          <p:nvPr/>
        </p:nvSpPr>
        <p:spPr>
          <a:xfrm>
            <a:off x="31684" y="37980"/>
            <a:ext cx="4540315" cy="53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/>
              <a:t>2 – GESTION PAR QUOTAS D’EAU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A2B3B6-6856-C54B-13E0-F36E9FE18D26}"/>
              </a:ext>
            </a:extLst>
          </p:cNvPr>
          <p:cNvSpPr txBox="1"/>
          <p:nvPr/>
        </p:nvSpPr>
        <p:spPr>
          <a:xfrm>
            <a:off x="2987824" y="1115198"/>
            <a:ext cx="3744417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/>
            </a:lvl1pPr>
          </a:lstStyle>
          <a:p>
            <a:pPr algn="ctr"/>
            <a:r>
              <a:rPr lang="fr-FR" sz="2400" dirty="0"/>
              <a:t>Exemple de calcul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C43BB87-4C15-C132-367A-77856800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96" y="1945394"/>
            <a:ext cx="6676875" cy="325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67AE40E9-9C7E-1AA9-1015-A2231679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1" y="784312"/>
            <a:ext cx="1192785" cy="131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9E767A8-90C7-1505-1B26-F1058214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2" y="2121037"/>
            <a:ext cx="1175544" cy="14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2ED95E11-0FCE-AEAD-822C-88601BF5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3" y="3717032"/>
            <a:ext cx="12763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167D05A-9F63-E9BF-D606-E6DD19B9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9" y="5301208"/>
            <a:ext cx="1557691" cy="118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F4F013F-628E-1EE4-4D48-80BA8DCFA9C2}"/>
              </a:ext>
            </a:extLst>
          </p:cNvPr>
          <p:cNvSpPr txBox="1"/>
          <p:nvPr/>
        </p:nvSpPr>
        <p:spPr>
          <a:xfrm>
            <a:off x="3969213" y="5665241"/>
            <a:ext cx="494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102.000 m3 pour l’exploitation</a:t>
            </a:r>
          </a:p>
        </p:txBody>
      </p:sp>
      <p:sp>
        <p:nvSpPr>
          <p:cNvPr id="4" name="Flèche droite 3">
            <a:extLst>
              <a:ext uri="{FF2B5EF4-FFF2-40B4-BE49-F238E27FC236}">
                <a16:creationId xmlns:a16="http://schemas.microsoft.com/office/drawing/2014/main" id="{21DFCB62-51D2-0290-EE7B-B7039DDB8CA6}"/>
              </a:ext>
            </a:extLst>
          </p:cNvPr>
          <p:cNvSpPr/>
          <p:nvPr/>
        </p:nvSpPr>
        <p:spPr>
          <a:xfrm>
            <a:off x="3635896" y="5735252"/>
            <a:ext cx="648072" cy="321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79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408107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Quel volume d’eau apporter aux cultures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1151747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Stade de sensibilité de la culture au manque d’eau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652120" y="1044025"/>
            <a:ext cx="3361184" cy="5847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Manque d’eau = impact « irréversible » sur le rdt ou la qualité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7544" y="1772816"/>
            <a:ext cx="47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Calcul du besoin en irrigation = Bilan hydrique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3548" y="478786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Suivi de l’état d’humidité du sol : bêche ou sondes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5292080" y="1336412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210869" y="1259080"/>
            <a:ext cx="184667" cy="1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210869" y="1865148"/>
            <a:ext cx="184667" cy="1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10869" y="4847851"/>
            <a:ext cx="184667" cy="18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638411" y="2480052"/>
            <a:ext cx="3555214" cy="189789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734138" y="2307800"/>
            <a:ext cx="3150230" cy="20774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BESOIN EN IRRIGATION</a:t>
            </a:r>
          </a:p>
          <a:p>
            <a:endParaRPr lang="fr-FR" sz="700" b="1" dirty="0"/>
          </a:p>
          <a:p>
            <a:r>
              <a:rPr lang="fr-FR" b="1" dirty="0"/>
              <a:t>=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Evaporation du sol </a:t>
            </a:r>
          </a:p>
          <a:p>
            <a:r>
              <a:rPr lang="fr-FR" b="1" dirty="0">
                <a:solidFill>
                  <a:srgbClr val="0070C0"/>
                </a:solidFill>
              </a:rPr>
              <a:t>  </a:t>
            </a:r>
            <a:r>
              <a:rPr lang="fr-FR" b="1" dirty="0"/>
              <a:t> + </a:t>
            </a:r>
            <a:r>
              <a:rPr lang="fr-FR" b="1" dirty="0">
                <a:solidFill>
                  <a:srgbClr val="009900"/>
                </a:solidFill>
              </a:rPr>
              <a:t>Transpiration des plantes</a:t>
            </a:r>
          </a:p>
          <a:p>
            <a:endParaRPr lang="fr-FR" sz="700" b="1" dirty="0">
              <a:solidFill>
                <a:srgbClr val="0070C0"/>
              </a:solidFill>
            </a:endParaRPr>
          </a:p>
          <a:p>
            <a:r>
              <a:rPr lang="fr-FR" b="1" dirty="0"/>
              <a:t>-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Réserve du sol « accessible »</a:t>
            </a:r>
          </a:p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  aux racines</a:t>
            </a:r>
          </a:p>
          <a:p>
            <a:endParaRPr lang="fr-FR" sz="700" b="1" dirty="0">
              <a:solidFill>
                <a:srgbClr val="0070C0"/>
              </a:solidFill>
            </a:endParaRPr>
          </a:p>
          <a:p>
            <a:r>
              <a:rPr lang="fr-FR" b="1" dirty="0"/>
              <a:t>-</a:t>
            </a:r>
            <a:r>
              <a:rPr lang="fr-FR" b="1" dirty="0">
                <a:solidFill>
                  <a:srgbClr val="0070C0"/>
                </a:solidFill>
              </a:rPr>
              <a:t> Précipitations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5052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/>
          <p:cNvCxnSpPr/>
          <p:nvPr/>
        </p:nvCxnSpPr>
        <p:spPr>
          <a:xfrm>
            <a:off x="6876256" y="3717032"/>
            <a:ext cx="576064" cy="864096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6722">
            <a:off x="2043032" y="5095971"/>
            <a:ext cx="385977" cy="15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69" y="5301208"/>
            <a:ext cx="1135700" cy="144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956376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ETP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7956376" y="2780928"/>
            <a:ext cx="0" cy="391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0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05F7D-CB69-3D1B-BBA9-7EFAE5034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C6B85F0-ABC3-A371-268B-5B407DC21BCC}"/>
              </a:ext>
            </a:extLst>
          </p:cNvPr>
          <p:cNvSpPr txBox="1">
            <a:spLocks/>
          </p:cNvSpPr>
          <p:nvPr/>
        </p:nvSpPr>
        <p:spPr>
          <a:xfrm>
            <a:off x="31684" y="37980"/>
            <a:ext cx="4540315" cy="53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/>
              <a:t>3 – IRRIGATION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CEC0E90-E7D0-551C-3F7C-E60479F4F4F7}"/>
              </a:ext>
            </a:extLst>
          </p:cNvPr>
          <p:cNvSpPr txBox="1"/>
          <p:nvPr/>
        </p:nvSpPr>
        <p:spPr>
          <a:xfrm>
            <a:off x="1691680" y="549846"/>
            <a:ext cx="6408712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BILAN HYDRIQUE : CALCUL DES BESOINS EN EAU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F62D7CE-9983-4622-CDE9-65CFD4AB13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2" y="1124744"/>
            <a:ext cx="8280920" cy="24378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41D497-4421-795B-0125-90902D837C66}"/>
              </a:ext>
            </a:extLst>
          </p:cNvPr>
          <p:cNvSpPr/>
          <p:nvPr/>
        </p:nvSpPr>
        <p:spPr>
          <a:xfrm>
            <a:off x="397516" y="3548927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Besoins en irrigation des cultures sur la semaine écoulée (en mm) :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843A407-CD1A-C425-85C9-6DD47FAA7F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3918259"/>
            <a:ext cx="7655890" cy="102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3A3FA48-5DB7-5FAA-7065-04216BD82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29449"/>
            <a:ext cx="5580906" cy="2087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885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552</Words>
  <Application>Microsoft Office PowerPoint</Application>
  <PresentationFormat>Affichage à l'écran (4:3)</PresentationFormat>
  <Paragraphs>151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Comic Sans MS</vt:lpstr>
      <vt:lpstr>MV Boli</vt:lpstr>
      <vt:lpstr>Wingdings</vt:lpstr>
      <vt:lpstr>Thème Office</vt:lpstr>
      <vt:lpstr>L’USAGE « IRRIGATION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Paule POILLION</dc:creator>
  <cp:lastModifiedBy>SCEA DES MATHURINS</cp:lastModifiedBy>
  <cp:revision>239</cp:revision>
  <dcterms:created xsi:type="dcterms:W3CDTF">2023-05-09T14:48:16Z</dcterms:created>
  <dcterms:modified xsi:type="dcterms:W3CDTF">2025-03-10T11:11:15Z</dcterms:modified>
</cp:coreProperties>
</file>