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37"/>
  </p:notesMasterIdLst>
  <p:sldIdLst>
    <p:sldId id="311" r:id="rId2"/>
    <p:sldId id="275" r:id="rId3"/>
    <p:sldId id="276" r:id="rId4"/>
    <p:sldId id="280" r:id="rId5"/>
    <p:sldId id="277" r:id="rId6"/>
    <p:sldId id="292" r:id="rId7"/>
    <p:sldId id="290" r:id="rId8"/>
    <p:sldId id="291" r:id="rId9"/>
    <p:sldId id="283" r:id="rId10"/>
    <p:sldId id="284" r:id="rId11"/>
    <p:sldId id="285" r:id="rId12"/>
    <p:sldId id="286" r:id="rId13"/>
    <p:sldId id="294" r:id="rId14"/>
    <p:sldId id="287" r:id="rId15"/>
    <p:sldId id="293" r:id="rId16"/>
    <p:sldId id="295" r:id="rId17"/>
    <p:sldId id="288" r:id="rId18"/>
    <p:sldId id="296" r:id="rId19"/>
    <p:sldId id="297" r:id="rId20"/>
    <p:sldId id="308" r:id="rId21"/>
    <p:sldId id="289" r:id="rId22"/>
    <p:sldId id="304" r:id="rId23"/>
    <p:sldId id="305" r:id="rId24"/>
    <p:sldId id="303" r:id="rId25"/>
    <p:sldId id="306" r:id="rId26"/>
    <p:sldId id="310" r:id="rId27"/>
    <p:sldId id="298" r:id="rId28"/>
    <p:sldId id="313" r:id="rId29"/>
    <p:sldId id="316" r:id="rId30"/>
    <p:sldId id="314" r:id="rId31"/>
    <p:sldId id="315" r:id="rId32"/>
    <p:sldId id="299" r:id="rId33"/>
    <p:sldId id="317" r:id="rId34"/>
    <p:sldId id="318" r:id="rId35"/>
    <p:sldId id="307"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07E"/>
    <a:srgbClr val="872D90"/>
    <a:srgbClr val="DEA400"/>
    <a:srgbClr val="C7D401"/>
    <a:srgbClr val="40B7F2"/>
    <a:srgbClr val="DE007B"/>
    <a:srgbClr val="FFFFFF"/>
    <a:srgbClr val="FFFFCC"/>
    <a:srgbClr val="C1DAF1"/>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2" autoAdjust="0"/>
    <p:restoredTop sz="93220" autoAdjust="0"/>
  </p:normalViewPr>
  <p:slideViewPr>
    <p:cSldViewPr snapToGrid="0">
      <p:cViewPr varScale="1">
        <p:scale>
          <a:sx n="99" d="100"/>
          <a:sy n="99" d="100"/>
        </p:scale>
        <p:origin x="66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Parts Carte de Pêche</c:v>
                </c:pt>
              </c:strCache>
            </c:strRef>
          </c:tx>
          <c:dPt>
            <c:idx val="0"/>
            <c:bubble3D val="0"/>
            <c:spPr>
              <a:solidFill>
                <a:srgbClr val="DEA400"/>
              </a:solidFill>
              <a:ln w="19050">
                <a:solidFill>
                  <a:schemeClr val="lt1"/>
                </a:solidFill>
              </a:ln>
              <a:effectLst/>
            </c:spPr>
            <c:extLst>
              <c:ext xmlns:c16="http://schemas.microsoft.com/office/drawing/2014/chart" uri="{C3380CC4-5D6E-409C-BE32-E72D297353CC}">
                <c16:uniqueId val="{00000001-1C40-417B-80B4-7635D42D874E}"/>
              </c:ext>
            </c:extLst>
          </c:dPt>
          <c:dPt>
            <c:idx val="1"/>
            <c:bubble3D val="0"/>
            <c:spPr>
              <a:solidFill>
                <a:srgbClr val="872D90"/>
              </a:solidFill>
              <a:ln w="19050">
                <a:solidFill>
                  <a:schemeClr val="lt1"/>
                </a:solidFill>
              </a:ln>
              <a:effectLst/>
            </c:spPr>
            <c:extLst>
              <c:ext xmlns:c16="http://schemas.microsoft.com/office/drawing/2014/chart" uri="{C3380CC4-5D6E-409C-BE32-E72D297353CC}">
                <c16:uniqueId val="{00000003-1C40-417B-80B4-7635D42D874E}"/>
              </c:ext>
            </c:extLst>
          </c:dPt>
          <c:dPt>
            <c:idx val="2"/>
            <c:bubble3D val="0"/>
            <c:spPr>
              <a:solidFill>
                <a:srgbClr val="1C307E"/>
              </a:solidFill>
              <a:ln w="19050">
                <a:solidFill>
                  <a:schemeClr val="lt1"/>
                </a:solidFill>
              </a:ln>
              <a:effectLst/>
            </c:spPr>
            <c:extLst>
              <c:ext xmlns:c16="http://schemas.microsoft.com/office/drawing/2014/chart" uri="{C3380CC4-5D6E-409C-BE32-E72D297353CC}">
                <c16:uniqueId val="{00000005-1C40-417B-80B4-7635D42D874E}"/>
              </c:ext>
            </c:extLst>
          </c:dPt>
          <c:dPt>
            <c:idx val="3"/>
            <c:bubble3D val="0"/>
            <c:spPr>
              <a:solidFill>
                <a:srgbClr val="C7D401"/>
              </a:solidFill>
              <a:ln w="19050">
                <a:solidFill>
                  <a:schemeClr val="lt1"/>
                </a:solidFill>
              </a:ln>
              <a:effectLst/>
            </c:spPr>
            <c:extLst>
              <c:ext xmlns:c16="http://schemas.microsoft.com/office/drawing/2014/chart" uri="{C3380CC4-5D6E-409C-BE32-E72D297353CC}">
                <c16:uniqueId val="{00000007-1C40-417B-80B4-7635D42D874E}"/>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1C40-417B-80B4-7635D42D874E}"/>
              </c:ext>
            </c:extLst>
          </c:dPt>
          <c:dLbls>
            <c:dLbl>
              <c:idx val="0"/>
              <c:layout>
                <c:manualLayout>
                  <c:x val="-0.23579904855643044"/>
                  <c:y val="-0.20621581355377025"/>
                </c:manualLayout>
              </c:layout>
              <c:spPr>
                <a:noFill/>
                <a:ln>
                  <a:noFill/>
                </a:ln>
                <a:effectLst/>
              </c:spPr>
              <c:txPr>
                <a:bodyPr rot="0" spcFirstLastPara="1" vertOverflow="ellipsis" vert="horz" wrap="square" lIns="38100" tIns="19050" rIns="38100" bIns="19050" anchor="ctr" anchorCtr="0">
                  <a:spAutoFit/>
                </a:bodyPr>
                <a:lstStyle/>
                <a:p>
                  <a:pPr algn="ctr" rtl="0">
                    <a:defRPr lang="fr-FR" sz="1600" b="1" i="0" u="none" strike="noStrike" kern="1200" baseline="0" dirty="0">
                      <a:solidFill>
                        <a:srgbClr val="DEA400"/>
                      </a:solidFill>
                      <a:latin typeface="+mn-lt"/>
                      <a:ea typeface="+mn-ea"/>
                      <a:cs typeface="+mn-cs"/>
                    </a:defRPr>
                  </a:pPr>
                  <a:endParaRPr lang="fr-FR"/>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40-417B-80B4-7635D42D874E}"/>
                </c:ext>
              </c:extLst>
            </c:dLbl>
            <c:dLbl>
              <c:idx val="1"/>
              <c:layout>
                <c:manualLayout>
                  <c:x val="0.28125"/>
                  <c:y val="-0.10896458287105686"/>
                </c:manualLayout>
              </c:layout>
              <c:spPr>
                <a:noFill/>
                <a:ln>
                  <a:noFill/>
                </a:ln>
                <a:effectLst/>
              </c:spPr>
              <c:txPr>
                <a:bodyPr rot="0" spcFirstLastPara="1" vertOverflow="ellipsis" vert="horz" wrap="square" lIns="38100" tIns="19050" rIns="38100" bIns="19050" anchor="ctr" anchorCtr="0">
                  <a:spAutoFit/>
                </a:bodyPr>
                <a:lstStyle/>
                <a:p>
                  <a:pPr algn="ctr" rtl="0">
                    <a:defRPr lang="fr-FR" sz="1600" b="1" i="0" u="none" strike="noStrike" kern="1200" baseline="0">
                      <a:solidFill>
                        <a:srgbClr val="872D90"/>
                      </a:solidFill>
                      <a:latin typeface="+mn-lt"/>
                      <a:ea typeface="+mn-ea"/>
                      <a:cs typeface="+mn-cs"/>
                    </a:defRPr>
                  </a:pPr>
                  <a:endParaRPr lang="fr-FR"/>
                </a:p>
              </c:txPr>
              <c:showLegendKey val="0"/>
              <c:showVal val="0"/>
              <c:showCatName val="1"/>
              <c:showSerName val="0"/>
              <c:showPercent val="0"/>
              <c:showBubbleSize val="0"/>
              <c:extLst>
                <c:ext xmlns:c15="http://schemas.microsoft.com/office/drawing/2012/chart" uri="{CE6537A1-D6FC-4f65-9D91-7224C49458BB}">
                  <c15:layout>
                    <c:manualLayout>
                      <c:w val="0.28352083333333339"/>
                      <c:h val="0.13184927957489198"/>
                    </c:manualLayout>
                  </c15:layout>
                </c:ext>
                <c:ext xmlns:c16="http://schemas.microsoft.com/office/drawing/2014/chart" uri="{C3380CC4-5D6E-409C-BE32-E72D297353CC}">
                  <c16:uniqueId val="{00000003-1C40-417B-80B4-7635D42D874E}"/>
                </c:ext>
              </c:extLst>
            </c:dLbl>
            <c:dLbl>
              <c:idx val="2"/>
              <c:layout>
                <c:manualLayout>
                  <c:x val="0.19062499999999999"/>
                  <c:y val="-0.13890819059158138"/>
                </c:manualLayout>
              </c:layout>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srgbClr val="1C307E"/>
                      </a:solidFill>
                      <a:latin typeface="+mn-lt"/>
                      <a:ea typeface="+mn-ea"/>
                      <a:cs typeface="+mn-cs"/>
                    </a:defRPr>
                  </a:pPr>
                  <a:endParaRPr lang="fr-FR"/>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40-417B-80B4-7635D42D874E}"/>
                </c:ext>
              </c:extLst>
            </c:dLbl>
            <c:dLbl>
              <c:idx val="3"/>
              <c:layout>
                <c:manualLayout>
                  <c:x val="4.5582103018372705E-2"/>
                  <c:y val="0.1471968812250086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600" b="1" i="0" u="none" strike="noStrike" kern="1200" baseline="0">
                      <a:solidFill>
                        <a:srgbClr val="C7D401"/>
                      </a:solidFill>
                      <a:latin typeface="+mn-lt"/>
                      <a:ea typeface="+mn-ea"/>
                      <a:cs typeface="+mn-cs"/>
                    </a:defRPr>
                  </a:pPr>
                  <a:endParaRPr lang="fr-FR"/>
                </a:p>
              </c:txPr>
              <c:showLegendKey val="0"/>
              <c:showVal val="0"/>
              <c:showCatName val="1"/>
              <c:showSerName val="0"/>
              <c:showPercent val="0"/>
              <c:showBubbleSize val="0"/>
              <c:extLst>
                <c:ext xmlns:c15="http://schemas.microsoft.com/office/drawing/2012/chart" uri="{CE6537A1-D6FC-4f65-9D91-7224C49458BB}">
                  <c15:layout>
                    <c:manualLayout>
                      <c:w val="0.20488541666666665"/>
                      <c:h val="8.961060764555398E-2"/>
                    </c:manualLayout>
                  </c15:layout>
                </c:ext>
                <c:ext xmlns:c16="http://schemas.microsoft.com/office/drawing/2014/chart" uri="{C3380CC4-5D6E-409C-BE32-E72D297353CC}">
                  <c16:uniqueId val="{00000007-1C40-417B-80B4-7635D42D874E}"/>
                </c:ext>
              </c:extLst>
            </c:dLbl>
            <c:dLbl>
              <c:idx val="4"/>
              <c:layout>
                <c:manualLayout>
                  <c:x val="-0.19143676181102362"/>
                  <c:y val="1.4084065302537968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6"/>
                      </a:solidFill>
                      <a:latin typeface="+mn-lt"/>
                      <a:ea typeface="+mn-ea"/>
                      <a:cs typeface="+mn-cs"/>
                    </a:defRPr>
                  </a:pPr>
                  <a:endParaRPr lang="fr-FR"/>
                </a:p>
              </c:txPr>
              <c:showLegendKey val="0"/>
              <c:showVal val="0"/>
              <c:showCatName val="1"/>
              <c:showSerName val="0"/>
              <c:showPercent val="0"/>
              <c:showBubbleSize val="0"/>
              <c:extLst>
                <c:ext xmlns:c15="http://schemas.microsoft.com/office/drawing/2012/chart" uri="{CE6537A1-D6FC-4f65-9D91-7224C49458BB}">
                  <c15:layout>
                    <c:manualLayout>
                      <c:w val="0.21231868524473024"/>
                      <c:h val="0.13184927957489198"/>
                    </c:manualLayout>
                  </c15:layout>
                </c:ext>
                <c:ext xmlns:c16="http://schemas.microsoft.com/office/drawing/2014/chart" uri="{C3380CC4-5D6E-409C-BE32-E72D297353CC}">
                  <c16:uniqueId val="{00000009-1C40-417B-80B4-7635D42D874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0"/>
            <c:showBubbleSize val="0"/>
            <c:showLeaderLines val="0"/>
            <c:extLst>
              <c:ext xmlns:c15="http://schemas.microsoft.com/office/drawing/2012/chart" uri="{CE6537A1-D6FC-4f65-9D91-7224C49458BB}"/>
            </c:extLst>
          </c:dLbls>
          <c:cat>
            <c:strRef>
              <c:f>Feuil1!$A$2:$A$6</c:f>
              <c:strCache>
                <c:ptCount val="5"/>
                <c:pt idx="0">
                  <c:v>La Redevance Milieux Aquatiques (RMA)</c:v>
                </c:pt>
                <c:pt idx="1">
                  <c:v>La Cotisation Pêche Milieux Aquatiques (CPMA)</c:v>
                </c:pt>
                <c:pt idx="2">
                  <c:v>Les cotisations statutaires FDAAPPMA</c:v>
                </c:pt>
                <c:pt idx="3">
                  <c:v>Les cotisations statutaires AAPPMA</c:v>
                </c:pt>
                <c:pt idx="4">
                  <c:v>L’adhésion au groupement réciprocitaire</c:v>
                </c:pt>
              </c:strCache>
            </c:strRef>
          </c:cat>
          <c:val>
            <c:numRef>
              <c:f>Feuil1!$B$2:$B$6</c:f>
              <c:numCache>
                <c:formatCode>General</c:formatCode>
                <c:ptCount val="5"/>
                <c:pt idx="0">
                  <c:v>8</c:v>
                </c:pt>
                <c:pt idx="1">
                  <c:v>29</c:v>
                </c:pt>
                <c:pt idx="2">
                  <c:v>24</c:v>
                </c:pt>
                <c:pt idx="3">
                  <c:v>16</c:v>
                </c:pt>
                <c:pt idx="4">
                  <c:v>23</c:v>
                </c:pt>
              </c:numCache>
            </c:numRef>
          </c:val>
          <c:extLst>
            <c:ext xmlns:c16="http://schemas.microsoft.com/office/drawing/2014/chart" uri="{C3380CC4-5D6E-409C-BE32-E72D297353CC}">
              <c16:uniqueId val="{0000000A-1C40-417B-80B4-7635D42D874E}"/>
            </c:ext>
          </c:extLst>
        </c:ser>
        <c:dLbls>
          <c:showLegendKey val="0"/>
          <c:showVal val="1"/>
          <c:showCatName val="0"/>
          <c:showSerName val="0"/>
          <c:showPercent val="0"/>
          <c:showBubbleSize val="0"/>
          <c:showLeaderLines val="0"/>
        </c:dLbls>
        <c:firstSliceAng val="300"/>
        <c:holeSize val="66"/>
      </c:doughnutChart>
      <c:spPr>
        <a:noFill/>
        <a:ln>
          <a:noFill/>
        </a:ln>
        <a:effectLst>
          <a:glow rad="1397000">
            <a:schemeClr val="accent1">
              <a:alpha val="40000"/>
            </a:schemeClr>
          </a:glow>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76F24-9A5B-4010-97E5-1087A59B4152}" type="datetimeFigureOut">
              <a:rPr lang="fr-FR" smtClean="0"/>
              <a:t>07/03/2025</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7F32A-DE48-46DD-9D03-115C037FFC21}" type="slidenum">
              <a:rPr lang="fr-FR" smtClean="0"/>
              <a:t>‹N°›</a:t>
            </a:fld>
            <a:endParaRPr lang="fr-FR" dirty="0"/>
          </a:p>
        </p:txBody>
      </p:sp>
    </p:spTree>
    <p:extLst>
      <p:ext uri="{BB962C8B-B14F-4D97-AF65-F5344CB8AC3E}">
        <p14:creationId xmlns:p14="http://schemas.microsoft.com/office/powerpoint/2010/main" val="1589638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69AC-D912-D3BA-BED3-3803D74D4F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A0414C8-3C71-DAE8-A0F4-F353033E010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3C509E-08E3-388C-40FB-ACDC07E6E541}"/>
              </a:ext>
            </a:extLst>
          </p:cNvPr>
          <p:cNvSpPr>
            <a:spLocks noGrp="1"/>
          </p:cNvSpPr>
          <p:nvPr>
            <p:ph type="body" idx="1"/>
          </p:nvPr>
        </p:nvSpPr>
        <p:spPr/>
        <p:txBody>
          <a:bodyPr/>
          <a:lstStyle/>
          <a:p>
            <a:r>
              <a:rPr lang="fr-FR" dirty="0"/>
              <a:t>Choisir entre page 1 et 2</a:t>
            </a:r>
          </a:p>
        </p:txBody>
      </p:sp>
      <p:sp>
        <p:nvSpPr>
          <p:cNvPr id="4" name="Espace réservé du numéro de diapositive 3">
            <a:extLst>
              <a:ext uri="{FF2B5EF4-FFF2-40B4-BE49-F238E27FC236}">
                <a16:creationId xmlns:a16="http://schemas.microsoft.com/office/drawing/2014/main" id="{2938C51D-0D82-A947-293B-289DC43AEE05}"/>
              </a:ext>
            </a:extLst>
          </p:cNvPr>
          <p:cNvSpPr>
            <a:spLocks noGrp="1"/>
          </p:cNvSpPr>
          <p:nvPr>
            <p:ph type="sldNum" sz="quarter" idx="5"/>
          </p:nvPr>
        </p:nvSpPr>
        <p:spPr/>
        <p:txBody>
          <a:bodyPr/>
          <a:lstStyle/>
          <a:p>
            <a:fld id="{6CB7F32A-DE48-46DD-9D03-115C037FFC21}" type="slidenum">
              <a:rPr lang="fr-FR" smtClean="0"/>
              <a:t>1</a:t>
            </a:fld>
            <a:endParaRPr lang="fr-FR" dirty="0"/>
          </a:p>
        </p:txBody>
      </p:sp>
    </p:spTree>
    <p:extLst>
      <p:ext uri="{BB962C8B-B14F-4D97-AF65-F5344CB8AC3E}">
        <p14:creationId xmlns:p14="http://schemas.microsoft.com/office/powerpoint/2010/main" val="2293476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AFF07-DD6C-9FC6-0277-0AAFC0E0FB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776E5A-832E-D6DF-F5F6-32978A4ACE4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59A2BC-3DF2-CCF2-2A21-654DB461947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438BF78-7D63-9DF4-54F3-81712683C060}"/>
              </a:ext>
            </a:extLst>
          </p:cNvPr>
          <p:cNvSpPr>
            <a:spLocks noGrp="1"/>
          </p:cNvSpPr>
          <p:nvPr>
            <p:ph type="sldNum" sz="quarter" idx="5"/>
          </p:nvPr>
        </p:nvSpPr>
        <p:spPr/>
        <p:txBody>
          <a:bodyPr/>
          <a:lstStyle/>
          <a:p>
            <a:fld id="{6CB7F32A-DE48-46DD-9D03-115C037FFC21}" type="slidenum">
              <a:rPr lang="fr-FR" smtClean="0"/>
              <a:t>10</a:t>
            </a:fld>
            <a:endParaRPr lang="fr-FR" dirty="0"/>
          </a:p>
        </p:txBody>
      </p:sp>
    </p:spTree>
    <p:extLst>
      <p:ext uri="{BB962C8B-B14F-4D97-AF65-F5344CB8AC3E}">
        <p14:creationId xmlns:p14="http://schemas.microsoft.com/office/powerpoint/2010/main" val="1473622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58A94-8A9E-75E4-CE1A-8D3A407F6C4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0EC655-0D2A-FC84-F9E8-E00F9A2D665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43E56A8-3C1A-E96F-CD42-1BB51A21012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73BA28C-1277-7B67-6667-23BDD49AB5C9}"/>
              </a:ext>
            </a:extLst>
          </p:cNvPr>
          <p:cNvSpPr>
            <a:spLocks noGrp="1"/>
          </p:cNvSpPr>
          <p:nvPr>
            <p:ph type="sldNum" sz="quarter" idx="5"/>
          </p:nvPr>
        </p:nvSpPr>
        <p:spPr/>
        <p:txBody>
          <a:bodyPr/>
          <a:lstStyle/>
          <a:p>
            <a:fld id="{6CB7F32A-DE48-46DD-9D03-115C037FFC21}" type="slidenum">
              <a:rPr lang="fr-FR" smtClean="0"/>
              <a:t>11</a:t>
            </a:fld>
            <a:endParaRPr lang="fr-FR" dirty="0"/>
          </a:p>
        </p:txBody>
      </p:sp>
    </p:spTree>
    <p:extLst>
      <p:ext uri="{BB962C8B-B14F-4D97-AF65-F5344CB8AC3E}">
        <p14:creationId xmlns:p14="http://schemas.microsoft.com/office/powerpoint/2010/main" val="3577544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645C6-FA60-EEBC-5FDB-5CD75B0A29B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AAE0C2-5646-1820-DE88-7AD396B3DD8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851FCB-8BF4-4D57-FB7F-E2DA5B02A22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A42D795-42A2-FCB3-7E5F-FDE240574849}"/>
              </a:ext>
            </a:extLst>
          </p:cNvPr>
          <p:cNvSpPr>
            <a:spLocks noGrp="1"/>
          </p:cNvSpPr>
          <p:nvPr>
            <p:ph type="sldNum" sz="quarter" idx="5"/>
          </p:nvPr>
        </p:nvSpPr>
        <p:spPr/>
        <p:txBody>
          <a:bodyPr/>
          <a:lstStyle/>
          <a:p>
            <a:fld id="{6CB7F32A-DE48-46DD-9D03-115C037FFC21}" type="slidenum">
              <a:rPr lang="fr-FR" smtClean="0"/>
              <a:t>12</a:t>
            </a:fld>
            <a:endParaRPr lang="fr-FR" dirty="0"/>
          </a:p>
        </p:txBody>
      </p:sp>
    </p:spTree>
    <p:extLst>
      <p:ext uri="{BB962C8B-B14F-4D97-AF65-F5344CB8AC3E}">
        <p14:creationId xmlns:p14="http://schemas.microsoft.com/office/powerpoint/2010/main" val="4087942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4CCDD-363B-FCE3-1CF6-16267FC65D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DF3CEF0-1A81-F082-2E03-412850AD520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7A1A06-1376-4D8A-4597-D9134D8455A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5114E9D-7D90-9EF3-76CD-573AF7334356}"/>
              </a:ext>
            </a:extLst>
          </p:cNvPr>
          <p:cNvSpPr>
            <a:spLocks noGrp="1"/>
          </p:cNvSpPr>
          <p:nvPr>
            <p:ph type="sldNum" sz="quarter" idx="5"/>
          </p:nvPr>
        </p:nvSpPr>
        <p:spPr/>
        <p:txBody>
          <a:bodyPr/>
          <a:lstStyle/>
          <a:p>
            <a:fld id="{6CB7F32A-DE48-46DD-9D03-115C037FFC21}" type="slidenum">
              <a:rPr lang="fr-FR" smtClean="0"/>
              <a:t>13</a:t>
            </a:fld>
            <a:endParaRPr lang="fr-FR" dirty="0"/>
          </a:p>
        </p:txBody>
      </p:sp>
    </p:spTree>
    <p:extLst>
      <p:ext uri="{BB962C8B-B14F-4D97-AF65-F5344CB8AC3E}">
        <p14:creationId xmlns:p14="http://schemas.microsoft.com/office/powerpoint/2010/main" val="1431719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B5561-9EBD-ECE9-7AEC-972ACC0AC4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981975-E9BF-0CAC-FECA-CC3578FAEF7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49D86C-94E3-FEE0-F876-27B01D2530D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433B943-1499-5F05-9A94-4774F5911D17}"/>
              </a:ext>
            </a:extLst>
          </p:cNvPr>
          <p:cNvSpPr>
            <a:spLocks noGrp="1"/>
          </p:cNvSpPr>
          <p:nvPr>
            <p:ph type="sldNum" sz="quarter" idx="5"/>
          </p:nvPr>
        </p:nvSpPr>
        <p:spPr/>
        <p:txBody>
          <a:bodyPr/>
          <a:lstStyle/>
          <a:p>
            <a:fld id="{6CB7F32A-DE48-46DD-9D03-115C037FFC21}" type="slidenum">
              <a:rPr lang="fr-FR" smtClean="0"/>
              <a:t>14</a:t>
            </a:fld>
            <a:endParaRPr lang="fr-FR" dirty="0"/>
          </a:p>
        </p:txBody>
      </p:sp>
    </p:spTree>
    <p:extLst>
      <p:ext uri="{BB962C8B-B14F-4D97-AF65-F5344CB8AC3E}">
        <p14:creationId xmlns:p14="http://schemas.microsoft.com/office/powerpoint/2010/main" val="4282871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393ED-1C48-81E3-E221-3D14460A4AB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AF97BA-565A-6124-EE6C-EB65956E585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6547E4A-69F4-7EBD-12AA-2A7ACB958E5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450AA56-2A04-9C42-F34B-9A68C99B2029}"/>
              </a:ext>
            </a:extLst>
          </p:cNvPr>
          <p:cNvSpPr>
            <a:spLocks noGrp="1"/>
          </p:cNvSpPr>
          <p:nvPr>
            <p:ph type="sldNum" sz="quarter" idx="5"/>
          </p:nvPr>
        </p:nvSpPr>
        <p:spPr/>
        <p:txBody>
          <a:bodyPr/>
          <a:lstStyle/>
          <a:p>
            <a:fld id="{6CB7F32A-DE48-46DD-9D03-115C037FFC21}" type="slidenum">
              <a:rPr lang="fr-FR" smtClean="0"/>
              <a:t>15</a:t>
            </a:fld>
            <a:endParaRPr lang="fr-FR" dirty="0"/>
          </a:p>
        </p:txBody>
      </p:sp>
    </p:spTree>
    <p:extLst>
      <p:ext uri="{BB962C8B-B14F-4D97-AF65-F5344CB8AC3E}">
        <p14:creationId xmlns:p14="http://schemas.microsoft.com/office/powerpoint/2010/main" val="2002057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1A6C8-0DD7-5B96-F8A9-8B241A3BB5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7DAE96C-EF32-330A-4F0A-C04A8BBFF0F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69DFE0-46D7-639B-0082-18835A6A8C8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4E9570E-0FDC-3285-329F-37ABE399392D}"/>
              </a:ext>
            </a:extLst>
          </p:cNvPr>
          <p:cNvSpPr>
            <a:spLocks noGrp="1"/>
          </p:cNvSpPr>
          <p:nvPr>
            <p:ph type="sldNum" sz="quarter" idx="5"/>
          </p:nvPr>
        </p:nvSpPr>
        <p:spPr/>
        <p:txBody>
          <a:bodyPr/>
          <a:lstStyle/>
          <a:p>
            <a:fld id="{6CB7F32A-DE48-46DD-9D03-115C037FFC21}" type="slidenum">
              <a:rPr lang="fr-FR" smtClean="0"/>
              <a:t>16</a:t>
            </a:fld>
            <a:endParaRPr lang="fr-FR" dirty="0"/>
          </a:p>
        </p:txBody>
      </p:sp>
    </p:spTree>
    <p:extLst>
      <p:ext uri="{BB962C8B-B14F-4D97-AF65-F5344CB8AC3E}">
        <p14:creationId xmlns:p14="http://schemas.microsoft.com/office/powerpoint/2010/main" val="1097188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52CE0-2B3B-2A86-5633-520F70B3ED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D758122-2D32-48EC-DB00-40B2A8714D3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585E3D-CD3A-D097-9C72-C6D203E7396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8DFC364-ED3D-9945-CA6C-686A88C57ADA}"/>
              </a:ext>
            </a:extLst>
          </p:cNvPr>
          <p:cNvSpPr>
            <a:spLocks noGrp="1"/>
          </p:cNvSpPr>
          <p:nvPr>
            <p:ph type="sldNum" sz="quarter" idx="5"/>
          </p:nvPr>
        </p:nvSpPr>
        <p:spPr/>
        <p:txBody>
          <a:bodyPr/>
          <a:lstStyle/>
          <a:p>
            <a:fld id="{6CB7F32A-DE48-46DD-9D03-115C037FFC21}" type="slidenum">
              <a:rPr lang="fr-FR" smtClean="0"/>
              <a:t>17</a:t>
            </a:fld>
            <a:endParaRPr lang="fr-FR" dirty="0"/>
          </a:p>
        </p:txBody>
      </p:sp>
    </p:spTree>
    <p:extLst>
      <p:ext uri="{BB962C8B-B14F-4D97-AF65-F5344CB8AC3E}">
        <p14:creationId xmlns:p14="http://schemas.microsoft.com/office/powerpoint/2010/main" val="2089789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4808E-81B0-AD5B-E6FA-72B5BC56226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57B70BE-6E34-2FCF-8001-4BA7B5699E7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864B606-3373-AF54-1476-302025A3F5E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1975E95-E538-5D13-62CB-92180EE4C37E}"/>
              </a:ext>
            </a:extLst>
          </p:cNvPr>
          <p:cNvSpPr>
            <a:spLocks noGrp="1"/>
          </p:cNvSpPr>
          <p:nvPr>
            <p:ph type="sldNum" sz="quarter" idx="5"/>
          </p:nvPr>
        </p:nvSpPr>
        <p:spPr/>
        <p:txBody>
          <a:bodyPr/>
          <a:lstStyle/>
          <a:p>
            <a:fld id="{6CB7F32A-DE48-46DD-9D03-115C037FFC21}" type="slidenum">
              <a:rPr lang="fr-FR" smtClean="0"/>
              <a:t>18</a:t>
            </a:fld>
            <a:endParaRPr lang="fr-FR" dirty="0"/>
          </a:p>
        </p:txBody>
      </p:sp>
    </p:spTree>
    <p:extLst>
      <p:ext uri="{BB962C8B-B14F-4D97-AF65-F5344CB8AC3E}">
        <p14:creationId xmlns:p14="http://schemas.microsoft.com/office/powerpoint/2010/main" val="1280172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81899-9768-DDB5-2FAB-7E13E96BCDC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7AF611F-11FA-B568-E936-488D161640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EF726D-9644-16A0-FFFE-662DF4BFD9B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58987C2-7275-52A4-1889-77F73171715C}"/>
              </a:ext>
            </a:extLst>
          </p:cNvPr>
          <p:cNvSpPr>
            <a:spLocks noGrp="1"/>
          </p:cNvSpPr>
          <p:nvPr>
            <p:ph type="sldNum" sz="quarter" idx="5"/>
          </p:nvPr>
        </p:nvSpPr>
        <p:spPr/>
        <p:txBody>
          <a:bodyPr/>
          <a:lstStyle/>
          <a:p>
            <a:fld id="{6CB7F32A-DE48-46DD-9D03-115C037FFC21}" type="slidenum">
              <a:rPr lang="fr-FR" smtClean="0"/>
              <a:t>19</a:t>
            </a:fld>
            <a:endParaRPr lang="fr-FR" dirty="0"/>
          </a:p>
        </p:txBody>
      </p:sp>
    </p:spTree>
    <p:extLst>
      <p:ext uri="{BB962C8B-B14F-4D97-AF65-F5344CB8AC3E}">
        <p14:creationId xmlns:p14="http://schemas.microsoft.com/office/powerpoint/2010/main" val="293641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4390-53BF-D2A3-C158-CF5622AC62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5E9528-4E55-DF0F-2E05-A8DD5BC4BB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9AC21C-0FCC-7BE6-9C42-8799DD0DD64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5690E2A-A72A-EEEC-0452-6426AFFA7E45}"/>
              </a:ext>
            </a:extLst>
          </p:cNvPr>
          <p:cNvSpPr>
            <a:spLocks noGrp="1"/>
          </p:cNvSpPr>
          <p:nvPr>
            <p:ph type="sldNum" sz="quarter" idx="5"/>
          </p:nvPr>
        </p:nvSpPr>
        <p:spPr/>
        <p:txBody>
          <a:bodyPr/>
          <a:lstStyle/>
          <a:p>
            <a:fld id="{6CB7F32A-DE48-46DD-9D03-115C037FFC21}" type="slidenum">
              <a:rPr lang="fr-FR" smtClean="0"/>
              <a:t>2</a:t>
            </a:fld>
            <a:endParaRPr lang="fr-FR" dirty="0"/>
          </a:p>
        </p:txBody>
      </p:sp>
    </p:spTree>
    <p:extLst>
      <p:ext uri="{BB962C8B-B14F-4D97-AF65-F5344CB8AC3E}">
        <p14:creationId xmlns:p14="http://schemas.microsoft.com/office/powerpoint/2010/main" val="3967643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45E92-0776-3CBC-6C4B-62FB02C35C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305023-3577-6241-7E88-E797437844C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2A8050-B16D-7773-69BE-FAC2BAFF559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A29584F-0C7E-84A3-1E4C-176B8511D620}"/>
              </a:ext>
            </a:extLst>
          </p:cNvPr>
          <p:cNvSpPr>
            <a:spLocks noGrp="1"/>
          </p:cNvSpPr>
          <p:nvPr>
            <p:ph type="sldNum" sz="quarter" idx="5"/>
          </p:nvPr>
        </p:nvSpPr>
        <p:spPr/>
        <p:txBody>
          <a:bodyPr/>
          <a:lstStyle/>
          <a:p>
            <a:fld id="{6CB7F32A-DE48-46DD-9D03-115C037FFC21}" type="slidenum">
              <a:rPr lang="fr-FR" smtClean="0"/>
              <a:t>20</a:t>
            </a:fld>
            <a:endParaRPr lang="fr-FR" dirty="0"/>
          </a:p>
        </p:txBody>
      </p:sp>
    </p:spTree>
    <p:extLst>
      <p:ext uri="{BB962C8B-B14F-4D97-AF65-F5344CB8AC3E}">
        <p14:creationId xmlns:p14="http://schemas.microsoft.com/office/powerpoint/2010/main" val="839449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68F9C-AAFF-A3D6-B0BE-C2F72D34EAB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F4CEA4-D06B-2800-296D-0E5F7063AA9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CD0FC3-C462-A65D-99B1-6D5C8E915C0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C01ACF1-0651-D10A-D1EE-21C69899F037}"/>
              </a:ext>
            </a:extLst>
          </p:cNvPr>
          <p:cNvSpPr>
            <a:spLocks noGrp="1"/>
          </p:cNvSpPr>
          <p:nvPr>
            <p:ph type="sldNum" sz="quarter" idx="5"/>
          </p:nvPr>
        </p:nvSpPr>
        <p:spPr/>
        <p:txBody>
          <a:bodyPr/>
          <a:lstStyle/>
          <a:p>
            <a:fld id="{6CB7F32A-DE48-46DD-9D03-115C037FFC21}" type="slidenum">
              <a:rPr lang="fr-FR" smtClean="0"/>
              <a:t>21</a:t>
            </a:fld>
            <a:endParaRPr lang="fr-FR" dirty="0"/>
          </a:p>
        </p:txBody>
      </p:sp>
    </p:spTree>
    <p:extLst>
      <p:ext uri="{BB962C8B-B14F-4D97-AF65-F5344CB8AC3E}">
        <p14:creationId xmlns:p14="http://schemas.microsoft.com/office/powerpoint/2010/main" val="2257367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F3C80-420D-07A0-74B9-B4B903AB72A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BC1B81-FFC4-E560-EFDB-18356E5A1DB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892B430-84A1-D90F-981F-4F492C33ADA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0330137-2EC2-A164-26CE-B92E97B7B92D}"/>
              </a:ext>
            </a:extLst>
          </p:cNvPr>
          <p:cNvSpPr>
            <a:spLocks noGrp="1"/>
          </p:cNvSpPr>
          <p:nvPr>
            <p:ph type="sldNum" sz="quarter" idx="5"/>
          </p:nvPr>
        </p:nvSpPr>
        <p:spPr/>
        <p:txBody>
          <a:bodyPr/>
          <a:lstStyle/>
          <a:p>
            <a:fld id="{6CB7F32A-DE48-46DD-9D03-115C037FFC21}" type="slidenum">
              <a:rPr lang="fr-FR" smtClean="0"/>
              <a:t>22</a:t>
            </a:fld>
            <a:endParaRPr lang="fr-FR" dirty="0"/>
          </a:p>
        </p:txBody>
      </p:sp>
    </p:spTree>
    <p:extLst>
      <p:ext uri="{BB962C8B-B14F-4D97-AF65-F5344CB8AC3E}">
        <p14:creationId xmlns:p14="http://schemas.microsoft.com/office/powerpoint/2010/main" val="3080005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165E7-E670-FAA5-F65A-24E30CFA44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0463D2-D1F4-AB58-CF11-35F6E82B8A9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7619DE-5B6F-26C8-9203-329A4791E94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6C84AC3-EE22-E98C-3517-A2C5FC08076D}"/>
              </a:ext>
            </a:extLst>
          </p:cNvPr>
          <p:cNvSpPr>
            <a:spLocks noGrp="1"/>
          </p:cNvSpPr>
          <p:nvPr>
            <p:ph type="sldNum" sz="quarter" idx="5"/>
          </p:nvPr>
        </p:nvSpPr>
        <p:spPr/>
        <p:txBody>
          <a:bodyPr/>
          <a:lstStyle/>
          <a:p>
            <a:fld id="{6CB7F32A-DE48-46DD-9D03-115C037FFC21}" type="slidenum">
              <a:rPr lang="fr-FR" smtClean="0"/>
              <a:t>23</a:t>
            </a:fld>
            <a:endParaRPr lang="fr-FR" dirty="0"/>
          </a:p>
        </p:txBody>
      </p:sp>
    </p:spTree>
    <p:extLst>
      <p:ext uri="{BB962C8B-B14F-4D97-AF65-F5344CB8AC3E}">
        <p14:creationId xmlns:p14="http://schemas.microsoft.com/office/powerpoint/2010/main" val="925505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4D32D-AD7F-3A40-24DB-D0FA480006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9B0096-C894-337B-9744-65DEA9200BD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2CB0944-A766-F3AB-143C-7245573A886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1AC6C6C-C960-43CD-A063-A5D07E05DC16}"/>
              </a:ext>
            </a:extLst>
          </p:cNvPr>
          <p:cNvSpPr>
            <a:spLocks noGrp="1"/>
          </p:cNvSpPr>
          <p:nvPr>
            <p:ph type="sldNum" sz="quarter" idx="5"/>
          </p:nvPr>
        </p:nvSpPr>
        <p:spPr/>
        <p:txBody>
          <a:bodyPr/>
          <a:lstStyle/>
          <a:p>
            <a:fld id="{6CB7F32A-DE48-46DD-9D03-115C037FFC21}" type="slidenum">
              <a:rPr lang="fr-FR" smtClean="0"/>
              <a:t>24</a:t>
            </a:fld>
            <a:endParaRPr lang="fr-FR" dirty="0"/>
          </a:p>
        </p:txBody>
      </p:sp>
    </p:spTree>
    <p:extLst>
      <p:ext uri="{BB962C8B-B14F-4D97-AF65-F5344CB8AC3E}">
        <p14:creationId xmlns:p14="http://schemas.microsoft.com/office/powerpoint/2010/main" val="3135165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A7AAA-A1EB-CACD-BDD2-FA8CB8E6E2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C2D773-9FB1-09C2-EE4D-4E94EBEDED8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2DEE95-0967-0B91-AB4F-75A4C331895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4B0C8CD-EA80-A7B6-7EA6-5EF6EEA41736}"/>
              </a:ext>
            </a:extLst>
          </p:cNvPr>
          <p:cNvSpPr>
            <a:spLocks noGrp="1"/>
          </p:cNvSpPr>
          <p:nvPr>
            <p:ph type="sldNum" sz="quarter" idx="5"/>
          </p:nvPr>
        </p:nvSpPr>
        <p:spPr/>
        <p:txBody>
          <a:bodyPr/>
          <a:lstStyle/>
          <a:p>
            <a:fld id="{6CB7F32A-DE48-46DD-9D03-115C037FFC21}" type="slidenum">
              <a:rPr lang="fr-FR" smtClean="0"/>
              <a:t>25</a:t>
            </a:fld>
            <a:endParaRPr lang="fr-FR" dirty="0"/>
          </a:p>
        </p:txBody>
      </p:sp>
    </p:spTree>
    <p:extLst>
      <p:ext uri="{BB962C8B-B14F-4D97-AF65-F5344CB8AC3E}">
        <p14:creationId xmlns:p14="http://schemas.microsoft.com/office/powerpoint/2010/main" val="2927258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08DDC-ADC9-4F89-63C0-1ECAEEFD55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5079C3B-875A-8487-27FB-6CDBDB7500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152CBEE-54A4-CB5A-87FB-017A9C6F19D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C046C62-CED4-E738-E242-DC52CCF85A90}"/>
              </a:ext>
            </a:extLst>
          </p:cNvPr>
          <p:cNvSpPr>
            <a:spLocks noGrp="1"/>
          </p:cNvSpPr>
          <p:nvPr>
            <p:ph type="sldNum" sz="quarter" idx="5"/>
          </p:nvPr>
        </p:nvSpPr>
        <p:spPr/>
        <p:txBody>
          <a:bodyPr/>
          <a:lstStyle/>
          <a:p>
            <a:fld id="{6CB7F32A-DE48-46DD-9D03-115C037FFC21}" type="slidenum">
              <a:rPr lang="fr-FR" smtClean="0"/>
              <a:t>26</a:t>
            </a:fld>
            <a:endParaRPr lang="fr-FR" dirty="0"/>
          </a:p>
        </p:txBody>
      </p:sp>
    </p:spTree>
    <p:extLst>
      <p:ext uri="{BB962C8B-B14F-4D97-AF65-F5344CB8AC3E}">
        <p14:creationId xmlns:p14="http://schemas.microsoft.com/office/powerpoint/2010/main" val="2309742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2D490-8A7C-BD04-1334-482C3ABED3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A921AAB-9E23-38EB-C0AE-BC5F9AB32E9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3B7A745-8B11-9EED-2E84-AE222DF43EB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EAB0279-3870-3511-AFFD-18D4B1E3AEEC}"/>
              </a:ext>
            </a:extLst>
          </p:cNvPr>
          <p:cNvSpPr>
            <a:spLocks noGrp="1"/>
          </p:cNvSpPr>
          <p:nvPr>
            <p:ph type="sldNum" sz="quarter" idx="5"/>
          </p:nvPr>
        </p:nvSpPr>
        <p:spPr/>
        <p:txBody>
          <a:bodyPr/>
          <a:lstStyle/>
          <a:p>
            <a:fld id="{6CB7F32A-DE48-46DD-9D03-115C037FFC21}" type="slidenum">
              <a:rPr lang="fr-FR" smtClean="0"/>
              <a:t>27</a:t>
            </a:fld>
            <a:endParaRPr lang="fr-FR" dirty="0"/>
          </a:p>
        </p:txBody>
      </p:sp>
    </p:spTree>
    <p:extLst>
      <p:ext uri="{BB962C8B-B14F-4D97-AF65-F5344CB8AC3E}">
        <p14:creationId xmlns:p14="http://schemas.microsoft.com/office/powerpoint/2010/main" val="1057721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243A8-2F27-4774-246A-1689875A08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26DE0B-DB88-5ABA-E2D5-13FB10F6A6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B97099-D036-1E80-93EF-79BB1C6ED5E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CE637F1-49A1-1AE2-B98A-3C8106B3D1FA}"/>
              </a:ext>
            </a:extLst>
          </p:cNvPr>
          <p:cNvSpPr>
            <a:spLocks noGrp="1"/>
          </p:cNvSpPr>
          <p:nvPr>
            <p:ph type="sldNum" sz="quarter" idx="5"/>
          </p:nvPr>
        </p:nvSpPr>
        <p:spPr/>
        <p:txBody>
          <a:bodyPr/>
          <a:lstStyle/>
          <a:p>
            <a:fld id="{6CB7F32A-DE48-46DD-9D03-115C037FFC21}" type="slidenum">
              <a:rPr lang="fr-FR" smtClean="0"/>
              <a:t>28</a:t>
            </a:fld>
            <a:endParaRPr lang="fr-FR" dirty="0"/>
          </a:p>
        </p:txBody>
      </p:sp>
    </p:spTree>
    <p:extLst>
      <p:ext uri="{BB962C8B-B14F-4D97-AF65-F5344CB8AC3E}">
        <p14:creationId xmlns:p14="http://schemas.microsoft.com/office/powerpoint/2010/main" val="1047303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F4919-4F11-C4F3-2F1B-3DF5A0EE4A3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9EB6D78-2713-2FA6-C722-15FAA1B5DA7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6D39ADD-4ECC-C0A1-FBB2-0D1908ADE34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A54B72E-F948-A0FC-09EB-3399A1491A6D}"/>
              </a:ext>
            </a:extLst>
          </p:cNvPr>
          <p:cNvSpPr>
            <a:spLocks noGrp="1"/>
          </p:cNvSpPr>
          <p:nvPr>
            <p:ph type="sldNum" sz="quarter" idx="5"/>
          </p:nvPr>
        </p:nvSpPr>
        <p:spPr/>
        <p:txBody>
          <a:bodyPr/>
          <a:lstStyle/>
          <a:p>
            <a:fld id="{6CB7F32A-DE48-46DD-9D03-115C037FFC21}" type="slidenum">
              <a:rPr lang="fr-FR" smtClean="0"/>
              <a:t>29</a:t>
            </a:fld>
            <a:endParaRPr lang="fr-FR" dirty="0"/>
          </a:p>
        </p:txBody>
      </p:sp>
    </p:spTree>
    <p:extLst>
      <p:ext uri="{BB962C8B-B14F-4D97-AF65-F5344CB8AC3E}">
        <p14:creationId xmlns:p14="http://schemas.microsoft.com/office/powerpoint/2010/main" val="2848273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A9FDE-0FB8-3338-C768-9344856119C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368C2B1-A6B3-45E9-DBC4-39A91295487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D9BDF52-36E6-7C8E-829D-CD35895B23B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6D0342B-2E1C-81D5-67E7-066B8AFF54D1}"/>
              </a:ext>
            </a:extLst>
          </p:cNvPr>
          <p:cNvSpPr>
            <a:spLocks noGrp="1"/>
          </p:cNvSpPr>
          <p:nvPr>
            <p:ph type="sldNum" sz="quarter" idx="5"/>
          </p:nvPr>
        </p:nvSpPr>
        <p:spPr/>
        <p:txBody>
          <a:bodyPr/>
          <a:lstStyle/>
          <a:p>
            <a:fld id="{6CB7F32A-DE48-46DD-9D03-115C037FFC21}" type="slidenum">
              <a:rPr lang="fr-FR" smtClean="0"/>
              <a:t>3</a:t>
            </a:fld>
            <a:endParaRPr lang="fr-FR" dirty="0"/>
          </a:p>
        </p:txBody>
      </p:sp>
    </p:spTree>
    <p:extLst>
      <p:ext uri="{BB962C8B-B14F-4D97-AF65-F5344CB8AC3E}">
        <p14:creationId xmlns:p14="http://schemas.microsoft.com/office/powerpoint/2010/main" val="3725132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5CC9B-EDEC-3C7C-63AD-B62C39A217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033904-9A23-DB3B-EC75-EBCA3CAAA35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FDD72F-CAC4-6499-7661-742CFFC63B6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E11192E-FE57-5D1D-4EFD-CE5EC4B7B0AE}"/>
              </a:ext>
            </a:extLst>
          </p:cNvPr>
          <p:cNvSpPr>
            <a:spLocks noGrp="1"/>
          </p:cNvSpPr>
          <p:nvPr>
            <p:ph type="sldNum" sz="quarter" idx="5"/>
          </p:nvPr>
        </p:nvSpPr>
        <p:spPr/>
        <p:txBody>
          <a:bodyPr/>
          <a:lstStyle/>
          <a:p>
            <a:fld id="{6CB7F32A-DE48-46DD-9D03-115C037FFC21}" type="slidenum">
              <a:rPr lang="fr-FR" smtClean="0"/>
              <a:t>30</a:t>
            </a:fld>
            <a:endParaRPr lang="fr-FR" dirty="0"/>
          </a:p>
        </p:txBody>
      </p:sp>
    </p:spTree>
    <p:extLst>
      <p:ext uri="{BB962C8B-B14F-4D97-AF65-F5344CB8AC3E}">
        <p14:creationId xmlns:p14="http://schemas.microsoft.com/office/powerpoint/2010/main" val="250091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832A3-7535-ABE3-F736-0B5AD6FDFB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798933A-CED2-3F68-4D83-CB7B6A73170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2FB37B-E287-143F-0CFE-384A27F5AC8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39ED255-DE6E-D1D3-558A-F87FFBA65309}"/>
              </a:ext>
            </a:extLst>
          </p:cNvPr>
          <p:cNvSpPr>
            <a:spLocks noGrp="1"/>
          </p:cNvSpPr>
          <p:nvPr>
            <p:ph type="sldNum" sz="quarter" idx="5"/>
          </p:nvPr>
        </p:nvSpPr>
        <p:spPr/>
        <p:txBody>
          <a:bodyPr/>
          <a:lstStyle/>
          <a:p>
            <a:fld id="{6CB7F32A-DE48-46DD-9D03-115C037FFC21}" type="slidenum">
              <a:rPr lang="fr-FR" smtClean="0"/>
              <a:t>31</a:t>
            </a:fld>
            <a:endParaRPr lang="fr-FR" dirty="0"/>
          </a:p>
        </p:txBody>
      </p:sp>
    </p:spTree>
    <p:extLst>
      <p:ext uri="{BB962C8B-B14F-4D97-AF65-F5344CB8AC3E}">
        <p14:creationId xmlns:p14="http://schemas.microsoft.com/office/powerpoint/2010/main" val="2288023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A8B4-DED8-3231-C2DF-C7690B0DFE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33396A-C93D-5074-72D1-14E22D084F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8D036C8-7262-ABCD-D4BD-626845ABEB4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595D7B5-D9BC-FC63-D1C7-413EB3CAF792}"/>
              </a:ext>
            </a:extLst>
          </p:cNvPr>
          <p:cNvSpPr>
            <a:spLocks noGrp="1"/>
          </p:cNvSpPr>
          <p:nvPr>
            <p:ph type="sldNum" sz="quarter" idx="5"/>
          </p:nvPr>
        </p:nvSpPr>
        <p:spPr/>
        <p:txBody>
          <a:bodyPr/>
          <a:lstStyle/>
          <a:p>
            <a:fld id="{6CB7F32A-DE48-46DD-9D03-115C037FFC21}" type="slidenum">
              <a:rPr lang="fr-FR" smtClean="0"/>
              <a:t>32</a:t>
            </a:fld>
            <a:endParaRPr lang="fr-FR" dirty="0"/>
          </a:p>
        </p:txBody>
      </p:sp>
    </p:spTree>
    <p:extLst>
      <p:ext uri="{BB962C8B-B14F-4D97-AF65-F5344CB8AC3E}">
        <p14:creationId xmlns:p14="http://schemas.microsoft.com/office/powerpoint/2010/main" val="1965782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88C61-59C2-43F6-5542-EF68FEF66D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DA355B0-95F3-19A0-768E-5CB678EB0D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31F8A69-E70C-F8DF-E0F5-9AFC5EA1206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4851921-50F6-B560-E216-3D0E355E52F1}"/>
              </a:ext>
            </a:extLst>
          </p:cNvPr>
          <p:cNvSpPr>
            <a:spLocks noGrp="1"/>
          </p:cNvSpPr>
          <p:nvPr>
            <p:ph type="sldNum" sz="quarter" idx="5"/>
          </p:nvPr>
        </p:nvSpPr>
        <p:spPr/>
        <p:txBody>
          <a:bodyPr/>
          <a:lstStyle/>
          <a:p>
            <a:fld id="{6CB7F32A-DE48-46DD-9D03-115C037FFC21}" type="slidenum">
              <a:rPr lang="fr-FR" smtClean="0"/>
              <a:t>33</a:t>
            </a:fld>
            <a:endParaRPr lang="fr-FR" dirty="0"/>
          </a:p>
        </p:txBody>
      </p:sp>
    </p:spTree>
    <p:extLst>
      <p:ext uri="{BB962C8B-B14F-4D97-AF65-F5344CB8AC3E}">
        <p14:creationId xmlns:p14="http://schemas.microsoft.com/office/powerpoint/2010/main" val="2501709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FFA44-5314-5351-91AF-3D2D63EB9A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30EDF1E-E638-563E-0969-CC2F3836C70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3C73C9-B820-6E3D-9745-418789881FC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6C57DCE-F224-289A-0213-F2BE216B59E4}"/>
              </a:ext>
            </a:extLst>
          </p:cNvPr>
          <p:cNvSpPr>
            <a:spLocks noGrp="1"/>
          </p:cNvSpPr>
          <p:nvPr>
            <p:ph type="sldNum" sz="quarter" idx="5"/>
          </p:nvPr>
        </p:nvSpPr>
        <p:spPr/>
        <p:txBody>
          <a:bodyPr/>
          <a:lstStyle/>
          <a:p>
            <a:fld id="{6CB7F32A-DE48-46DD-9D03-115C037FFC21}" type="slidenum">
              <a:rPr lang="fr-FR" smtClean="0"/>
              <a:t>34</a:t>
            </a:fld>
            <a:endParaRPr lang="fr-FR" dirty="0"/>
          </a:p>
        </p:txBody>
      </p:sp>
    </p:spTree>
    <p:extLst>
      <p:ext uri="{BB962C8B-B14F-4D97-AF65-F5344CB8AC3E}">
        <p14:creationId xmlns:p14="http://schemas.microsoft.com/office/powerpoint/2010/main" val="3721801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9FE6F-DCDE-1978-A2A5-2CBE29A7E4C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8F2C4A-8246-1FBA-E0A0-4A969D40B68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E555705-12D0-EC00-2C66-FDE6A27BFC44}"/>
              </a:ext>
            </a:extLst>
          </p:cNvPr>
          <p:cNvSpPr>
            <a:spLocks noGrp="1"/>
          </p:cNvSpPr>
          <p:nvPr>
            <p:ph type="body" idx="1"/>
          </p:nvPr>
        </p:nvSpPr>
        <p:spPr/>
        <p:txBody>
          <a:bodyPr/>
          <a:lstStyle/>
          <a:p>
            <a:r>
              <a:rPr lang="fr-FR" dirty="0"/>
              <a:t>Choisir parmi les pages de fin</a:t>
            </a:r>
          </a:p>
          <a:p>
            <a:endParaRPr lang="fr-FR" dirty="0"/>
          </a:p>
        </p:txBody>
      </p:sp>
      <p:sp>
        <p:nvSpPr>
          <p:cNvPr id="4" name="Espace réservé du numéro de diapositive 3">
            <a:extLst>
              <a:ext uri="{FF2B5EF4-FFF2-40B4-BE49-F238E27FC236}">
                <a16:creationId xmlns:a16="http://schemas.microsoft.com/office/drawing/2014/main" id="{5C64369D-35C8-1239-2279-DDDD50942808}"/>
              </a:ext>
            </a:extLst>
          </p:cNvPr>
          <p:cNvSpPr>
            <a:spLocks noGrp="1"/>
          </p:cNvSpPr>
          <p:nvPr>
            <p:ph type="sldNum" sz="quarter" idx="5"/>
          </p:nvPr>
        </p:nvSpPr>
        <p:spPr/>
        <p:txBody>
          <a:bodyPr/>
          <a:lstStyle/>
          <a:p>
            <a:fld id="{6CB7F32A-DE48-46DD-9D03-115C037FFC21}" type="slidenum">
              <a:rPr lang="fr-FR" smtClean="0"/>
              <a:t>35</a:t>
            </a:fld>
            <a:endParaRPr lang="fr-FR" dirty="0"/>
          </a:p>
        </p:txBody>
      </p:sp>
    </p:spTree>
    <p:extLst>
      <p:ext uri="{BB962C8B-B14F-4D97-AF65-F5344CB8AC3E}">
        <p14:creationId xmlns:p14="http://schemas.microsoft.com/office/powerpoint/2010/main" val="173419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365B9-2855-60F2-44B8-1080D8862FB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BBCAB5-22C2-2DA9-7C6A-CD2C5F7668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ECB0A8-46BF-DB9C-9795-E44DC637E24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E63675E-6C2D-B022-7495-4B52AE5F8A59}"/>
              </a:ext>
            </a:extLst>
          </p:cNvPr>
          <p:cNvSpPr>
            <a:spLocks noGrp="1"/>
          </p:cNvSpPr>
          <p:nvPr>
            <p:ph type="sldNum" sz="quarter" idx="5"/>
          </p:nvPr>
        </p:nvSpPr>
        <p:spPr/>
        <p:txBody>
          <a:bodyPr/>
          <a:lstStyle/>
          <a:p>
            <a:fld id="{6CB7F32A-DE48-46DD-9D03-115C037FFC21}" type="slidenum">
              <a:rPr lang="fr-FR" smtClean="0"/>
              <a:t>4</a:t>
            </a:fld>
            <a:endParaRPr lang="fr-FR" dirty="0"/>
          </a:p>
        </p:txBody>
      </p:sp>
    </p:spTree>
    <p:extLst>
      <p:ext uri="{BB962C8B-B14F-4D97-AF65-F5344CB8AC3E}">
        <p14:creationId xmlns:p14="http://schemas.microsoft.com/office/powerpoint/2010/main" val="1992796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0D9CE-94D6-7A79-2524-31AF7C2A9B3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C5AEC9-5BEA-7325-9707-20555AEEF9D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98648B-0BF3-7CDE-74D0-76EF233548C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ACECB54-C441-D1DF-E54A-330176BC8986}"/>
              </a:ext>
            </a:extLst>
          </p:cNvPr>
          <p:cNvSpPr>
            <a:spLocks noGrp="1"/>
          </p:cNvSpPr>
          <p:nvPr>
            <p:ph type="sldNum" sz="quarter" idx="5"/>
          </p:nvPr>
        </p:nvSpPr>
        <p:spPr/>
        <p:txBody>
          <a:bodyPr/>
          <a:lstStyle/>
          <a:p>
            <a:fld id="{6CB7F32A-DE48-46DD-9D03-115C037FFC21}" type="slidenum">
              <a:rPr lang="fr-FR" smtClean="0"/>
              <a:t>5</a:t>
            </a:fld>
            <a:endParaRPr lang="fr-FR" dirty="0"/>
          </a:p>
        </p:txBody>
      </p:sp>
    </p:spTree>
    <p:extLst>
      <p:ext uri="{BB962C8B-B14F-4D97-AF65-F5344CB8AC3E}">
        <p14:creationId xmlns:p14="http://schemas.microsoft.com/office/powerpoint/2010/main" val="3320836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FEDA9-2269-6E90-C484-E1A348DE781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269F1F-ADBF-562F-F8F3-BC1FC024E1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4F7BE3-9947-18B6-F0B4-796AD4384FA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04463EE-E1A9-D073-A76C-E69AFC85C549}"/>
              </a:ext>
            </a:extLst>
          </p:cNvPr>
          <p:cNvSpPr>
            <a:spLocks noGrp="1"/>
          </p:cNvSpPr>
          <p:nvPr>
            <p:ph type="sldNum" sz="quarter" idx="5"/>
          </p:nvPr>
        </p:nvSpPr>
        <p:spPr/>
        <p:txBody>
          <a:bodyPr/>
          <a:lstStyle/>
          <a:p>
            <a:fld id="{6CB7F32A-DE48-46DD-9D03-115C037FFC21}" type="slidenum">
              <a:rPr lang="fr-FR" smtClean="0"/>
              <a:t>6</a:t>
            </a:fld>
            <a:endParaRPr lang="fr-FR" dirty="0"/>
          </a:p>
        </p:txBody>
      </p:sp>
    </p:spTree>
    <p:extLst>
      <p:ext uri="{BB962C8B-B14F-4D97-AF65-F5344CB8AC3E}">
        <p14:creationId xmlns:p14="http://schemas.microsoft.com/office/powerpoint/2010/main" val="73584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4C844-F41B-3A87-2A6E-9065ED67DFA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DFEE17-D2A7-822C-532F-88E754017E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002AF0C-9E16-E465-4DD9-3242CF8F856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E2AC8EB-F246-9727-E46A-8E85C6258444}"/>
              </a:ext>
            </a:extLst>
          </p:cNvPr>
          <p:cNvSpPr>
            <a:spLocks noGrp="1"/>
          </p:cNvSpPr>
          <p:nvPr>
            <p:ph type="sldNum" sz="quarter" idx="5"/>
          </p:nvPr>
        </p:nvSpPr>
        <p:spPr/>
        <p:txBody>
          <a:bodyPr/>
          <a:lstStyle/>
          <a:p>
            <a:fld id="{6CB7F32A-DE48-46DD-9D03-115C037FFC21}" type="slidenum">
              <a:rPr lang="fr-FR" smtClean="0"/>
              <a:t>7</a:t>
            </a:fld>
            <a:endParaRPr lang="fr-FR" dirty="0"/>
          </a:p>
        </p:txBody>
      </p:sp>
    </p:spTree>
    <p:extLst>
      <p:ext uri="{BB962C8B-B14F-4D97-AF65-F5344CB8AC3E}">
        <p14:creationId xmlns:p14="http://schemas.microsoft.com/office/powerpoint/2010/main" val="2552091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85F75-2FF1-B324-DC81-C6F95A6968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AD4220-1014-FAD4-BE85-3A1267AD26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0E3898-730D-5D21-0328-D0B830C261E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0BB01D5-0EA5-7C1B-974F-067F801F816F}"/>
              </a:ext>
            </a:extLst>
          </p:cNvPr>
          <p:cNvSpPr>
            <a:spLocks noGrp="1"/>
          </p:cNvSpPr>
          <p:nvPr>
            <p:ph type="sldNum" sz="quarter" idx="5"/>
          </p:nvPr>
        </p:nvSpPr>
        <p:spPr/>
        <p:txBody>
          <a:bodyPr/>
          <a:lstStyle/>
          <a:p>
            <a:fld id="{6CB7F32A-DE48-46DD-9D03-115C037FFC21}" type="slidenum">
              <a:rPr lang="fr-FR" smtClean="0"/>
              <a:t>8</a:t>
            </a:fld>
            <a:endParaRPr lang="fr-FR" dirty="0"/>
          </a:p>
        </p:txBody>
      </p:sp>
    </p:spTree>
    <p:extLst>
      <p:ext uri="{BB962C8B-B14F-4D97-AF65-F5344CB8AC3E}">
        <p14:creationId xmlns:p14="http://schemas.microsoft.com/office/powerpoint/2010/main" val="509474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37CFA-733F-AB8E-26D0-7D8BB1F161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D43AAD7-532F-0087-3E90-59EF890EB0B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AFC10A-BE99-D4FC-9A89-872E2EDAE44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00E4E0E-01FA-6906-3E2E-12EDB44235FA}"/>
              </a:ext>
            </a:extLst>
          </p:cNvPr>
          <p:cNvSpPr>
            <a:spLocks noGrp="1"/>
          </p:cNvSpPr>
          <p:nvPr>
            <p:ph type="sldNum" sz="quarter" idx="5"/>
          </p:nvPr>
        </p:nvSpPr>
        <p:spPr/>
        <p:txBody>
          <a:bodyPr/>
          <a:lstStyle/>
          <a:p>
            <a:fld id="{6CB7F32A-DE48-46DD-9D03-115C037FFC21}" type="slidenum">
              <a:rPr lang="fr-FR" smtClean="0"/>
              <a:t>9</a:t>
            </a:fld>
            <a:endParaRPr lang="fr-FR" dirty="0"/>
          </a:p>
        </p:txBody>
      </p:sp>
    </p:spTree>
    <p:extLst>
      <p:ext uri="{BB962C8B-B14F-4D97-AF65-F5344CB8AC3E}">
        <p14:creationId xmlns:p14="http://schemas.microsoft.com/office/powerpoint/2010/main" val="4014330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D6769-477F-D178-9D1F-164C3043E45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0D5D691-BF33-CB78-F818-699CE8812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C4C971D-5FC2-ADA7-0613-04EEE8AE6EBD}"/>
              </a:ext>
            </a:extLst>
          </p:cNvPr>
          <p:cNvSpPr>
            <a:spLocks noGrp="1"/>
          </p:cNvSpPr>
          <p:nvPr>
            <p:ph type="dt" sz="half" idx="10"/>
          </p:nvPr>
        </p:nvSpPr>
        <p:spPr/>
        <p:txBody>
          <a:bodyPr/>
          <a:lstStyle/>
          <a:p>
            <a:fld id="{30DB3CC7-B2F4-468B-AF98-A86FE2B5CD12}" type="datetime1">
              <a:rPr lang="fr-FR" smtClean="0"/>
              <a:t>07/03/2025</a:t>
            </a:fld>
            <a:endParaRPr lang="fr-FR" dirty="0"/>
          </a:p>
        </p:txBody>
      </p:sp>
      <p:sp>
        <p:nvSpPr>
          <p:cNvPr id="5" name="Espace réservé du pied de page 4">
            <a:extLst>
              <a:ext uri="{FF2B5EF4-FFF2-40B4-BE49-F238E27FC236}">
                <a16:creationId xmlns:a16="http://schemas.microsoft.com/office/drawing/2014/main" id="{5C505BD3-C398-F1F3-112C-8E1AAADEAB6D}"/>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87443CD9-1363-A07B-D8A2-AE4116E59E16}"/>
              </a:ext>
            </a:extLst>
          </p:cNvPr>
          <p:cNvSpPr>
            <a:spLocks noGrp="1"/>
          </p:cNvSpPr>
          <p:nvPr>
            <p:ph type="sldNum" sz="quarter" idx="12"/>
          </p:nvPr>
        </p:nvSpPr>
        <p:spPr/>
        <p:txBody>
          <a:bodyPr/>
          <a:lstStyle/>
          <a:p>
            <a:fld id="{54DAF841-214C-4AE8-90A8-557A37708639}" type="slidenum">
              <a:rPr lang="fr-FR" smtClean="0"/>
              <a:t>‹N°›</a:t>
            </a:fld>
            <a:endParaRPr lang="fr-FR" dirty="0"/>
          </a:p>
        </p:txBody>
      </p:sp>
    </p:spTree>
    <p:extLst>
      <p:ext uri="{BB962C8B-B14F-4D97-AF65-F5344CB8AC3E}">
        <p14:creationId xmlns:p14="http://schemas.microsoft.com/office/powerpoint/2010/main" val="1672225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948597-E82C-89BA-C799-9B488DE8194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1AFB357-AB41-909D-91EC-179BFE6A938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A8476F-5AF9-C546-E4F6-2E0FD5644E71}"/>
              </a:ext>
            </a:extLst>
          </p:cNvPr>
          <p:cNvSpPr>
            <a:spLocks noGrp="1"/>
          </p:cNvSpPr>
          <p:nvPr>
            <p:ph type="dt" sz="half" idx="10"/>
          </p:nvPr>
        </p:nvSpPr>
        <p:spPr/>
        <p:txBody>
          <a:bodyPr/>
          <a:lstStyle/>
          <a:p>
            <a:fld id="{89075A1D-4104-4C19-AED8-ECCEFBF6F716}" type="datetime1">
              <a:rPr lang="fr-FR" smtClean="0"/>
              <a:t>07/03/2025</a:t>
            </a:fld>
            <a:endParaRPr lang="fr-FR" dirty="0"/>
          </a:p>
        </p:txBody>
      </p:sp>
      <p:sp>
        <p:nvSpPr>
          <p:cNvPr id="5" name="Espace réservé du pied de page 4">
            <a:extLst>
              <a:ext uri="{FF2B5EF4-FFF2-40B4-BE49-F238E27FC236}">
                <a16:creationId xmlns:a16="http://schemas.microsoft.com/office/drawing/2014/main" id="{592998A4-D942-FEDC-F085-277E74493852}"/>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300D1EF1-88A6-BAB7-82DA-BBE1AEC47346}"/>
              </a:ext>
            </a:extLst>
          </p:cNvPr>
          <p:cNvSpPr>
            <a:spLocks noGrp="1"/>
          </p:cNvSpPr>
          <p:nvPr>
            <p:ph type="sldNum" sz="quarter" idx="12"/>
          </p:nvPr>
        </p:nvSpPr>
        <p:spPr/>
        <p:txBody>
          <a:bodyPr/>
          <a:lstStyle/>
          <a:p>
            <a:fld id="{54DAF841-214C-4AE8-90A8-557A37708639}" type="slidenum">
              <a:rPr lang="fr-FR" smtClean="0"/>
              <a:t>‹N°›</a:t>
            </a:fld>
            <a:endParaRPr lang="fr-FR" dirty="0"/>
          </a:p>
        </p:txBody>
      </p:sp>
    </p:spTree>
    <p:extLst>
      <p:ext uri="{BB962C8B-B14F-4D97-AF65-F5344CB8AC3E}">
        <p14:creationId xmlns:p14="http://schemas.microsoft.com/office/powerpoint/2010/main" val="396778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66ECBF6-19B6-6761-FD8A-DC9D8847731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D8E4952-00F2-015D-BF60-546475E773A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0CDD44-BB18-1E90-4EA2-7B6DD7CBF126}"/>
              </a:ext>
            </a:extLst>
          </p:cNvPr>
          <p:cNvSpPr>
            <a:spLocks noGrp="1"/>
          </p:cNvSpPr>
          <p:nvPr>
            <p:ph type="dt" sz="half" idx="10"/>
          </p:nvPr>
        </p:nvSpPr>
        <p:spPr/>
        <p:txBody>
          <a:bodyPr/>
          <a:lstStyle/>
          <a:p>
            <a:fld id="{2C072714-C21C-43A7-904C-3C30243E2F5F}" type="datetime1">
              <a:rPr lang="fr-FR" smtClean="0"/>
              <a:t>07/03/2025</a:t>
            </a:fld>
            <a:endParaRPr lang="fr-FR" dirty="0"/>
          </a:p>
        </p:txBody>
      </p:sp>
      <p:sp>
        <p:nvSpPr>
          <p:cNvPr id="5" name="Espace réservé du pied de page 4">
            <a:extLst>
              <a:ext uri="{FF2B5EF4-FFF2-40B4-BE49-F238E27FC236}">
                <a16:creationId xmlns:a16="http://schemas.microsoft.com/office/drawing/2014/main" id="{9AAE9282-7F99-DD5A-9A50-0EEE57D98174}"/>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2265173C-8F71-5536-9A52-94D86C301827}"/>
              </a:ext>
            </a:extLst>
          </p:cNvPr>
          <p:cNvSpPr>
            <a:spLocks noGrp="1"/>
          </p:cNvSpPr>
          <p:nvPr>
            <p:ph type="sldNum" sz="quarter" idx="12"/>
          </p:nvPr>
        </p:nvSpPr>
        <p:spPr/>
        <p:txBody>
          <a:bodyPr/>
          <a:lstStyle/>
          <a:p>
            <a:fld id="{54DAF841-214C-4AE8-90A8-557A37708639}" type="slidenum">
              <a:rPr lang="fr-FR" smtClean="0"/>
              <a:t>‹N°›</a:t>
            </a:fld>
            <a:endParaRPr lang="fr-FR" dirty="0"/>
          </a:p>
        </p:txBody>
      </p:sp>
    </p:spTree>
    <p:extLst>
      <p:ext uri="{BB962C8B-B14F-4D97-AF65-F5344CB8AC3E}">
        <p14:creationId xmlns:p14="http://schemas.microsoft.com/office/powerpoint/2010/main" val="1402830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876F8F-1721-0D52-C639-1A02361724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E0596D0-570D-265A-506A-4EE5B15E84D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59F11D3-7B6F-3ABE-4A1A-6E660889F75D}"/>
              </a:ext>
            </a:extLst>
          </p:cNvPr>
          <p:cNvSpPr>
            <a:spLocks noGrp="1"/>
          </p:cNvSpPr>
          <p:nvPr>
            <p:ph type="dt" sz="half" idx="10"/>
          </p:nvPr>
        </p:nvSpPr>
        <p:spPr/>
        <p:txBody>
          <a:bodyPr/>
          <a:lstStyle/>
          <a:p>
            <a:fld id="{EA7D7E9F-B687-4065-8789-A487A129B54E}" type="datetime1">
              <a:rPr lang="fr-FR" smtClean="0"/>
              <a:t>07/03/2025</a:t>
            </a:fld>
            <a:endParaRPr lang="fr-FR" dirty="0"/>
          </a:p>
        </p:txBody>
      </p:sp>
      <p:sp>
        <p:nvSpPr>
          <p:cNvPr id="5" name="Espace réservé du pied de page 4">
            <a:extLst>
              <a:ext uri="{FF2B5EF4-FFF2-40B4-BE49-F238E27FC236}">
                <a16:creationId xmlns:a16="http://schemas.microsoft.com/office/drawing/2014/main" id="{79FA6179-7E41-9080-C0BD-E5835DAE5854}"/>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7AB5A99-91C7-D6DB-795E-8BF4C6C58BF2}"/>
              </a:ext>
            </a:extLst>
          </p:cNvPr>
          <p:cNvSpPr>
            <a:spLocks noGrp="1"/>
          </p:cNvSpPr>
          <p:nvPr>
            <p:ph type="sldNum" sz="quarter" idx="12"/>
          </p:nvPr>
        </p:nvSpPr>
        <p:spPr/>
        <p:txBody>
          <a:bodyPr/>
          <a:lstStyle/>
          <a:p>
            <a:fld id="{54DAF841-214C-4AE8-90A8-557A37708639}" type="slidenum">
              <a:rPr lang="fr-FR" smtClean="0"/>
              <a:t>‹N°›</a:t>
            </a:fld>
            <a:endParaRPr lang="fr-FR" dirty="0"/>
          </a:p>
        </p:txBody>
      </p:sp>
    </p:spTree>
    <p:extLst>
      <p:ext uri="{BB962C8B-B14F-4D97-AF65-F5344CB8AC3E}">
        <p14:creationId xmlns:p14="http://schemas.microsoft.com/office/powerpoint/2010/main" val="1591069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A5EA5-299A-8582-439A-42748FE057A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6D78F41-9AE1-7791-A226-18FADAB9B5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1EA21ED-3C38-F5DC-C7C8-287C4F676D5D}"/>
              </a:ext>
            </a:extLst>
          </p:cNvPr>
          <p:cNvSpPr>
            <a:spLocks noGrp="1"/>
          </p:cNvSpPr>
          <p:nvPr>
            <p:ph type="dt" sz="half" idx="10"/>
          </p:nvPr>
        </p:nvSpPr>
        <p:spPr/>
        <p:txBody>
          <a:bodyPr/>
          <a:lstStyle/>
          <a:p>
            <a:fld id="{CA4E95A4-4E9E-49FE-9F4F-F8BB27A71736}" type="datetime1">
              <a:rPr lang="fr-FR" smtClean="0"/>
              <a:t>07/03/2025</a:t>
            </a:fld>
            <a:endParaRPr lang="fr-FR" dirty="0"/>
          </a:p>
        </p:txBody>
      </p:sp>
      <p:sp>
        <p:nvSpPr>
          <p:cNvPr id="5" name="Espace réservé du pied de page 4">
            <a:extLst>
              <a:ext uri="{FF2B5EF4-FFF2-40B4-BE49-F238E27FC236}">
                <a16:creationId xmlns:a16="http://schemas.microsoft.com/office/drawing/2014/main" id="{02427C2C-5488-E6BE-81D4-E9C6A99E618C}"/>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C01547F-0E3F-F394-90F5-4284749A00A8}"/>
              </a:ext>
            </a:extLst>
          </p:cNvPr>
          <p:cNvSpPr>
            <a:spLocks noGrp="1"/>
          </p:cNvSpPr>
          <p:nvPr>
            <p:ph type="sldNum" sz="quarter" idx="12"/>
          </p:nvPr>
        </p:nvSpPr>
        <p:spPr/>
        <p:txBody>
          <a:bodyPr/>
          <a:lstStyle/>
          <a:p>
            <a:fld id="{54DAF841-214C-4AE8-90A8-557A37708639}" type="slidenum">
              <a:rPr lang="fr-FR" smtClean="0"/>
              <a:t>‹N°›</a:t>
            </a:fld>
            <a:endParaRPr lang="fr-FR" dirty="0"/>
          </a:p>
        </p:txBody>
      </p:sp>
    </p:spTree>
    <p:extLst>
      <p:ext uri="{BB962C8B-B14F-4D97-AF65-F5344CB8AC3E}">
        <p14:creationId xmlns:p14="http://schemas.microsoft.com/office/powerpoint/2010/main" val="2900179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A6B30A-A19F-1311-C2CB-D100AD5930B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8856D01-F8D8-8519-6AE0-0BE7D6101A1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3F6D64D-B427-6AD4-49C7-80F5D1ACAF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B64C5D5-0046-EA52-4EF8-B3D03E3238FC}"/>
              </a:ext>
            </a:extLst>
          </p:cNvPr>
          <p:cNvSpPr>
            <a:spLocks noGrp="1"/>
          </p:cNvSpPr>
          <p:nvPr>
            <p:ph type="dt" sz="half" idx="10"/>
          </p:nvPr>
        </p:nvSpPr>
        <p:spPr/>
        <p:txBody>
          <a:bodyPr/>
          <a:lstStyle/>
          <a:p>
            <a:fld id="{78F5CCC6-CA2E-4B66-B0CF-C576726A334C}" type="datetime1">
              <a:rPr lang="fr-FR" smtClean="0"/>
              <a:t>07/03/2025</a:t>
            </a:fld>
            <a:endParaRPr lang="fr-FR" dirty="0"/>
          </a:p>
        </p:txBody>
      </p:sp>
      <p:sp>
        <p:nvSpPr>
          <p:cNvPr id="6" name="Espace réservé du pied de page 5">
            <a:extLst>
              <a:ext uri="{FF2B5EF4-FFF2-40B4-BE49-F238E27FC236}">
                <a16:creationId xmlns:a16="http://schemas.microsoft.com/office/drawing/2014/main" id="{EC74DB43-A616-0A9A-81CF-1E731B1DA67D}"/>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A2A14BB5-6289-4602-1A87-B4FB3AD885E4}"/>
              </a:ext>
            </a:extLst>
          </p:cNvPr>
          <p:cNvSpPr>
            <a:spLocks noGrp="1"/>
          </p:cNvSpPr>
          <p:nvPr>
            <p:ph type="sldNum" sz="quarter" idx="12"/>
          </p:nvPr>
        </p:nvSpPr>
        <p:spPr/>
        <p:txBody>
          <a:bodyPr/>
          <a:lstStyle/>
          <a:p>
            <a:fld id="{54DAF841-214C-4AE8-90A8-557A37708639}" type="slidenum">
              <a:rPr lang="fr-FR" smtClean="0"/>
              <a:t>‹N°›</a:t>
            </a:fld>
            <a:endParaRPr lang="fr-FR" dirty="0"/>
          </a:p>
        </p:txBody>
      </p:sp>
    </p:spTree>
    <p:extLst>
      <p:ext uri="{BB962C8B-B14F-4D97-AF65-F5344CB8AC3E}">
        <p14:creationId xmlns:p14="http://schemas.microsoft.com/office/powerpoint/2010/main" val="370257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FF4FE3-2F2A-1B9D-16D5-28659CD7903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A2EA704-4F21-E6FC-4661-6E7E71A91C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C93FC0D-A2A0-EC87-CE2D-0827927A2B6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7DA7516-5D79-8813-05F5-71BB8CCC0B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36156B3-6CDB-92B8-EE86-529C06B5AFC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84F8712-9172-C4FC-1B9C-3750324E484B}"/>
              </a:ext>
            </a:extLst>
          </p:cNvPr>
          <p:cNvSpPr>
            <a:spLocks noGrp="1"/>
          </p:cNvSpPr>
          <p:nvPr>
            <p:ph type="dt" sz="half" idx="10"/>
          </p:nvPr>
        </p:nvSpPr>
        <p:spPr/>
        <p:txBody>
          <a:bodyPr/>
          <a:lstStyle/>
          <a:p>
            <a:fld id="{50F3B9F1-6860-410E-8440-DCB2BE29E19C}" type="datetime1">
              <a:rPr lang="fr-FR" smtClean="0"/>
              <a:t>07/03/2025</a:t>
            </a:fld>
            <a:endParaRPr lang="fr-FR" dirty="0"/>
          </a:p>
        </p:txBody>
      </p:sp>
      <p:sp>
        <p:nvSpPr>
          <p:cNvPr id="8" name="Espace réservé du pied de page 7">
            <a:extLst>
              <a:ext uri="{FF2B5EF4-FFF2-40B4-BE49-F238E27FC236}">
                <a16:creationId xmlns:a16="http://schemas.microsoft.com/office/drawing/2014/main" id="{65775D7A-56F4-5B4F-6083-72C4E79CC73F}"/>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3D2515F2-BC50-9537-AC5C-972C0B784D89}"/>
              </a:ext>
            </a:extLst>
          </p:cNvPr>
          <p:cNvSpPr>
            <a:spLocks noGrp="1"/>
          </p:cNvSpPr>
          <p:nvPr>
            <p:ph type="sldNum" sz="quarter" idx="12"/>
          </p:nvPr>
        </p:nvSpPr>
        <p:spPr/>
        <p:txBody>
          <a:bodyPr/>
          <a:lstStyle/>
          <a:p>
            <a:fld id="{54DAF841-214C-4AE8-90A8-557A37708639}" type="slidenum">
              <a:rPr lang="fr-FR" smtClean="0"/>
              <a:t>‹N°›</a:t>
            </a:fld>
            <a:endParaRPr lang="fr-FR" dirty="0"/>
          </a:p>
        </p:txBody>
      </p:sp>
    </p:spTree>
    <p:extLst>
      <p:ext uri="{BB962C8B-B14F-4D97-AF65-F5344CB8AC3E}">
        <p14:creationId xmlns:p14="http://schemas.microsoft.com/office/powerpoint/2010/main" val="259533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21EFB5-8850-C39B-BCB3-9447F646183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E93F8AA-A903-D83D-218C-FB794B8363AA}"/>
              </a:ext>
            </a:extLst>
          </p:cNvPr>
          <p:cNvSpPr>
            <a:spLocks noGrp="1"/>
          </p:cNvSpPr>
          <p:nvPr>
            <p:ph type="dt" sz="half" idx="10"/>
          </p:nvPr>
        </p:nvSpPr>
        <p:spPr/>
        <p:txBody>
          <a:bodyPr/>
          <a:lstStyle/>
          <a:p>
            <a:fld id="{AEBAFE2C-97F8-4E98-A735-1A7B5C411A92}" type="datetime1">
              <a:rPr lang="fr-FR" smtClean="0"/>
              <a:t>07/03/2025</a:t>
            </a:fld>
            <a:endParaRPr lang="fr-FR" dirty="0"/>
          </a:p>
        </p:txBody>
      </p:sp>
      <p:sp>
        <p:nvSpPr>
          <p:cNvPr id="4" name="Espace réservé du pied de page 3">
            <a:extLst>
              <a:ext uri="{FF2B5EF4-FFF2-40B4-BE49-F238E27FC236}">
                <a16:creationId xmlns:a16="http://schemas.microsoft.com/office/drawing/2014/main" id="{C4F4836E-ECAD-4300-5843-160767D631D5}"/>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943CC19A-640B-117D-D3D1-22C9E724F788}"/>
              </a:ext>
            </a:extLst>
          </p:cNvPr>
          <p:cNvSpPr>
            <a:spLocks noGrp="1"/>
          </p:cNvSpPr>
          <p:nvPr>
            <p:ph type="sldNum" sz="quarter" idx="12"/>
          </p:nvPr>
        </p:nvSpPr>
        <p:spPr/>
        <p:txBody>
          <a:bodyPr/>
          <a:lstStyle/>
          <a:p>
            <a:fld id="{54DAF841-214C-4AE8-90A8-557A37708639}" type="slidenum">
              <a:rPr lang="fr-FR" smtClean="0"/>
              <a:t>‹N°›</a:t>
            </a:fld>
            <a:endParaRPr lang="fr-FR" dirty="0"/>
          </a:p>
        </p:txBody>
      </p:sp>
    </p:spTree>
    <p:extLst>
      <p:ext uri="{BB962C8B-B14F-4D97-AF65-F5344CB8AC3E}">
        <p14:creationId xmlns:p14="http://schemas.microsoft.com/office/powerpoint/2010/main" val="3064248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9C92B0C-C43B-974B-0B18-760FF812D588}"/>
              </a:ext>
            </a:extLst>
          </p:cNvPr>
          <p:cNvSpPr>
            <a:spLocks noGrp="1"/>
          </p:cNvSpPr>
          <p:nvPr>
            <p:ph type="dt" sz="half" idx="10"/>
          </p:nvPr>
        </p:nvSpPr>
        <p:spPr/>
        <p:txBody>
          <a:bodyPr/>
          <a:lstStyle/>
          <a:p>
            <a:fld id="{A402A467-656A-4AE5-94B7-EA4ED55255AE}" type="datetime1">
              <a:rPr lang="fr-FR" smtClean="0"/>
              <a:t>07/03/2025</a:t>
            </a:fld>
            <a:endParaRPr lang="fr-FR" dirty="0"/>
          </a:p>
        </p:txBody>
      </p:sp>
      <p:sp>
        <p:nvSpPr>
          <p:cNvPr id="3" name="Espace réservé du pied de page 2">
            <a:extLst>
              <a:ext uri="{FF2B5EF4-FFF2-40B4-BE49-F238E27FC236}">
                <a16:creationId xmlns:a16="http://schemas.microsoft.com/office/drawing/2014/main" id="{9E4E784D-71C7-5F61-BCBC-25C7100FF07C}"/>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8006FAC-43F5-D21F-2DBD-FEE77FF27320}"/>
              </a:ext>
            </a:extLst>
          </p:cNvPr>
          <p:cNvSpPr>
            <a:spLocks noGrp="1"/>
          </p:cNvSpPr>
          <p:nvPr>
            <p:ph type="sldNum" sz="quarter" idx="12"/>
          </p:nvPr>
        </p:nvSpPr>
        <p:spPr/>
        <p:txBody>
          <a:bodyPr/>
          <a:lstStyle/>
          <a:p>
            <a:fld id="{54DAF841-214C-4AE8-90A8-557A37708639}" type="slidenum">
              <a:rPr lang="fr-FR" smtClean="0"/>
              <a:t>‹N°›</a:t>
            </a:fld>
            <a:endParaRPr lang="fr-FR" dirty="0"/>
          </a:p>
        </p:txBody>
      </p:sp>
    </p:spTree>
    <p:extLst>
      <p:ext uri="{BB962C8B-B14F-4D97-AF65-F5344CB8AC3E}">
        <p14:creationId xmlns:p14="http://schemas.microsoft.com/office/powerpoint/2010/main" val="3680418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D5697-BB64-FDD1-A3A5-6C582F5D45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E2CA22F-3648-A7C5-8FA8-338286CB04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C5D85A4-56C6-23F8-FCF4-54D1844E6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FFE6210-5325-E59F-6BD5-289FEA68A7DF}"/>
              </a:ext>
            </a:extLst>
          </p:cNvPr>
          <p:cNvSpPr>
            <a:spLocks noGrp="1"/>
          </p:cNvSpPr>
          <p:nvPr>
            <p:ph type="dt" sz="half" idx="10"/>
          </p:nvPr>
        </p:nvSpPr>
        <p:spPr/>
        <p:txBody>
          <a:bodyPr/>
          <a:lstStyle/>
          <a:p>
            <a:fld id="{1692B7C6-E33C-4766-8F70-22B7C994F7C2}" type="datetime1">
              <a:rPr lang="fr-FR" smtClean="0"/>
              <a:t>07/03/2025</a:t>
            </a:fld>
            <a:endParaRPr lang="fr-FR" dirty="0"/>
          </a:p>
        </p:txBody>
      </p:sp>
      <p:sp>
        <p:nvSpPr>
          <p:cNvPr id="6" name="Espace réservé du pied de page 5">
            <a:extLst>
              <a:ext uri="{FF2B5EF4-FFF2-40B4-BE49-F238E27FC236}">
                <a16:creationId xmlns:a16="http://schemas.microsoft.com/office/drawing/2014/main" id="{C44185B2-EE3D-631B-1108-8C03E4117BC2}"/>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A06958CE-9CE4-1421-9667-5071BCBE16B0}"/>
              </a:ext>
            </a:extLst>
          </p:cNvPr>
          <p:cNvSpPr>
            <a:spLocks noGrp="1"/>
          </p:cNvSpPr>
          <p:nvPr>
            <p:ph type="sldNum" sz="quarter" idx="12"/>
          </p:nvPr>
        </p:nvSpPr>
        <p:spPr/>
        <p:txBody>
          <a:bodyPr/>
          <a:lstStyle/>
          <a:p>
            <a:fld id="{54DAF841-214C-4AE8-90A8-557A37708639}" type="slidenum">
              <a:rPr lang="fr-FR" smtClean="0"/>
              <a:t>‹N°›</a:t>
            </a:fld>
            <a:endParaRPr lang="fr-FR" dirty="0"/>
          </a:p>
        </p:txBody>
      </p:sp>
    </p:spTree>
    <p:extLst>
      <p:ext uri="{BB962C8B-B14F-4D97-AF65-F5344CB8AC3E}">
        <p14:creationId xmlns:p14="http://schemas.microsoft.com/office/powerpoint/2010/main" val="301342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9E855A-7FF5-B30D-CBB7-458A000B744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2A3AA39-1815-57A9-EB15-DAAA57712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B9BE91D-58EA-E4A7-2765-1A51730CC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CB06269-A2D7-5CE8-43FB-E2C6985D3EDA}"/>
              </a:ext>
            </a:extLst>
          </p:cNvPr>
          <p:cNvSpPr>
            <a:spLocks noGrp="1"/>
          </p:cNvSpPr>
          <p:nvPr>
            <p:ph type="dt" sz="half" idx="10"/>
          </p:nvPr>
        </p:nvSpPr>
        <p:spPr/>
        <p:txBody>
          <a:bodyPr/>
          <a:lstStyle/>
          <a:p>
            <a:fld id="{A60F7B16-81C3-4258-B8C4-6BC3540CE5E7}" type="datetime1">
              <a:rPr lang="fr-FR" smtClean="0"/>
              <a:t>07/03/2025</a:t>
            </a:fld>
            <a:endParaRPr lang="fr-FR" dirty="0"/>
          </a:p>
        </p:txBody>
      </p:sp>
      <p:sp>
        <p:nvSpPr>
          <p:cNvPr id="6" name="Espace réservé du pied de page 5">
            <a:extLst>
              <a:ext uri="{FF2B5EF4-FFF2-40B4-BE49-F238E27FC236}">
                <a16:creationId xmlns:a16="http://schemas.microsoft.com/office/drawing/2014/main" id="{7754247C-9579-5257-221C-72328F4D77DC}"/>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950ABC41-8DE1-F8C8-F440-23829C9EEEB5}"/>
              </a:ext>
            </a:extLst>
          </p:cNvPr>
          <p:cNvSpPr>
            <a:spLocks noGrp="1"/>
          </p:cNvSpPr>
          <p:nvPr>
            <p:ph type="sldNum" sz="quarter" idx="12"/>
          </p:nvPr>
        </p:nvSpPr>
        <p:spPr/>
        <p:txBody>
          <a:bodyPr/>
          <a:lstStyle/>
          <a:p>
            <a:fld id="{54DAF841-214C-4AE8-90A8-557A37708639}" type="slidenum">
              <a:rPr lang="fr-FR" smtClean="0"/>
              <a:t>‹N°›</a:t>
            </a:fld>
            <a:endParaRPr lang="fr-FR" dirty="0"/>
          </a:p>
        </p:txBody>
      </p:sp>
    </p:spTree>
    <p:extLst>
      <p:ext uri="{BB962C8B-B14F-4D97-AF65-F5344CB8AC3E}">
        <p14:creationId xmlns:p14="http://schemas.microsoft.com/office/powerpoint/2010/main" val="268222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DBDDF97-0F96-EA86-61B4-BB2BA729F0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2F4B9B4-F05A-95C4-B4FA-F55FFF23FB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93F06E-E705-74D3-F71E-D011657E4A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A34C00-9391-4739-A31E-0E59A81A983C}" type="datetime1">
              <a:rPr lang="fr-FR" smtClean="0"/>
              <a:t>07/03/2025</a:t>
            </a:fld>
            <a:endParaRPr lang="fr-FR" dirty="0"/>
          </a:p>
        </p:txBody>
      </p:sp>
      <p:sp>
        <p:nvSpPr>
          <p:cNvPr id="5" name="Espace réservé du pied de page 4">
            <a:extLst>
              <a:ext uri="{FF2B5EF4-FFF2-40B4-BE49-F238E27FC236}">
                <a16:creationId xmlns:a16="http://schemas.microsoft.com/office/drawing/2014/main" id="{FE6FB606-3C4B-7FE9-71BA-8AED7D28F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1EA2A3EB-1BB3-8EDB-32A8-522D625C01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DAF841-214C-4AE8-90A8-557A37708639}" type="slidenum">
              <a:rPr lang="fr-FR" smtClean="0"/>
              <a:t>‹N°›</a:t>
            </a:fld>
            <a:endParaRPr lang="fr-FR" dirty="0"/>
          </a:p>
        </p:txBody>
      </p:sp>
    </p:spTree>
    <p:extLst>
      <p:ext uri="{BB962C8B-B14F-4D97-AF65-F5344CB8AC3E}">
        <p14:creationId xmlns:p14="http://schemas.microsoft.com/office/powerpoint/2010/main" val="10003946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46.png"/><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pn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1.jpeg"/><Relationship Id="rId7" Type="http://schemas.openxmlformats.org/officeDocument/2006/relationships/image" Target="../media/image53.jpeg"/><Relationship Id="rId12"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59.jpeg"/><Relationship Id="rId5" Type="http://schemas.openxmlformats.org/officeDocument/2006/relationships/image" Target="../media/image5.pn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51.jpeg"/><Relationship Id="rId7" Type="http://schemas.openxmlformats.org/officeDocument/2006/relationships/image" Target="../media/image60.png"/><Relationship Id="rId12"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54.jpeg"/><Relationship Id="rId5" Type="http://schemas.openxmlformats.org/officeDocument/2006/relationships/image" Target="../media/image5.png"/><Relationship Id="rId10" Type="http://schemas.openxmlformats.org/officeDocument/2006/relationships/image" Target="../media/image55.jpeg"/><Relationship Id="rId4" Type="http://schemas.openxmlformats.org/officeDocument/2006/relationships/image" Target="../media/image52.jpeg"/><Relationship Id="rId9" Type="http://schemas.openxmlformats.org/officeDocument/2006/relationships/image" Target="../media/image61.jpeg"/><Relationship Id="rId14"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5.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5.png"/><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2.jpeg"/><Relationship Id="rId5" Type="http://schemas.openxmlformats.org/officeDocument/2006/relationships/image" Target="../media/image67.jpeg"/><Relationship Id="rId10" Type="http://schemas.openxmlformats.org/officeDocument/2006/relationships/image" Target="../media/image73.jpeg"/><Relationship Id="rId4" Type="http://schemas.openxmlformats.org/officeDocument/2006/relationships/image" Target="../media/image66.JP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5.png"/><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2.jpeg"/><Relationship Id="rId5" Type="http://schemas.openxmlformats.org/officeDocument/2006/relationships/image" Target="../media/image67.jpeg"/><Relationship Id="rId10" Type="http://schemas.openxmlformats.org/officeDocument/2006/relationships/image" Target="../media/image73.jpeg"/><Relationship Id="rId4" Type="http://schemas.openxmlformats.org/officeDocument/2006/relationships/image" Target="../media/image66.JPG"/><Relationship Id="rId9" Type="http://schemas.openxmlformats.org/officeDocument/2006/relationships/image" Target="../media/image71.png"/><Relationship Id="rId1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9.jpeg"/><Relationship Id="rId12" Type="http://schemas.openxmlformats.org/officeDocument/2006/relationships/image" Target="../media/image8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8.jpeg"/><Relationship Id="rId11" Type="http://schemas.openxmlformats.org/officeDocument/2006/relationships/image" Target="../media/image81.jpeg"/><Relationship Id="rId5" Type="http://schemas.openxmlformats.org/officeDocument/2006/relationships/image" Target="../media/image77.png"/><Relationship Id="rId10" Type="http://schemas.openxmlformats.org/officeDocument/2006/relationships/image" Target="../media/image80.emf"/><Relationship Id="rId4" Type="http://schemas.openxmlformats.org/officeDocument/2006/relationships/notesSlide" Target="../notesSlides/notesSlide29.xml"/><Relationship Id="rId9" Type="http://schemas.openxmlformats.org/officeDocument/2006/relationships/image" Target="../media/image59.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21.jp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notesSlide" Target="../notesSlides/notesSlide30.xml"/><Relationship Id="rId7"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5.jpe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31.xml"/><Relationship Id="rId7"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79.jpeg"/><Relationship Id="rId10" Type="http://schemas.openxmlformats.org/officeDocument/2006/relationships/image" Target="../media/image85.jpeg"/><Relationship Id="rId4" Type="http://schemas.openxmlformats.org/officeDocument/2006/relationships/image" Target="../media/image78.jpeg"/><Relationship Id="rId9"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5.png"/><Relationship Id="rId7"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3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5.png"/><Relationship Id="rId7"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JPG"/><Relationship Id="rId3" Type="http://schemas.openxmlformats.org/officeDocument/2006/relationships/image" Target="../media/image5.png"/><Relationship Id="rId7" Type="http://schemas.openxmlformats.org/officeDocument/2006/relationships/image" Target="../media/image90.jpg"/><Relationship Id="rId12" Type="http://schemas.openxmlformats.org/officeDocument/2006/relationships/image" Target="../media/image95.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9.jpg"/><Relationship Id="rId11" Type="http://schemas.openxmlformats.org/officeDocument/2006/relationships/image" Target="../media/image94.JP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JP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jpg"/><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chart" Target="../charts/chart1.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6.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3.jpg"/><Relationship Id="rId5" Type="http://schemas.openxmlformats.org/officeDocument/2006/relationships/image" Target="../media/image30.jpeg"/><Relationship Id="rId10" Type="http://schemas.openxmlformats.org/officeDocument/2006/relationships/image" Target="../media/image32.jpg"/><Relationship Id="rId4" Type="http://schemas.openxmlformats.org/officeDocument/2006/relationships/image" Target="../media/image26.jpe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72D323-7CB9-EBD7-06FE-102113EAE8C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5F7FC85-8CFB-C54E-2FFD-38BE4726FE54}"/>
              </a:ext>
            </a:extLst>
          </p:cNvPr>
          <p:cNvSpPr/>
          <p:nvPr/>
        </p:nvSpPr>
        <p:spPr>
          <a:xfrm>
            <a:off x="10465904" y="0"/>
            <a:ext cx="1726096" cy="6858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a:extLst>
              <a:ext uri="{FF2B5EF4-FFF2-40B4-BE49-F238E27FC236}">
                <a16:creationId xmlns:a16="http://schemas.microsoft.com/office/drawing/2014/main" id="{6659B0A5-3201-DE0E-A040-191E50AB643A}"/>
              </a:ext>
            </a:extLst>
          </p:cNvPr>
          <p:cNvSpPr/>
          <p:nvPr/>
        </p:nvSpPr>
        <p:spPr>
          <a:xfrm>
            <a:off x="0" y="2841369"/>
            <a:ext cx="654341" cy="1242269"/>
          </a:xfrm>
          <a:prstGeom prst="rect">
            <a:avLst/>
          </a:prstGeom>
          <a:solidFill>
            <a:srgbClr val="1C3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Rectangle 28">
            <a:extLst>
              <a:ext uri="{FF2B5EF4-FFF2-40B4-BE49-F238E27FC236}">
                <a16:creationId xmlns:a16="http://schemas.microsoft.com/office/drawing/2014/main" id="{2DC12081-F701-9B8F-DDFA-002F2A163030}"/>
              </a:ext>
            </a:extLst>
          </p:cNvPr>
          <p:cNvSpPr/>
          <p:nvPr/>
        </p:nvSpPr>
        <p:spPr>
          <a:xfrm>
            <a:off x="711028" y="2841368"/>
            <a:ext cx="261077" cy="1242269"/>
          </a:xfrm>
          <a:prstGeom prst="rect">
            <a:avLst/>
          </a:prstGeom>
          <a:solidFill>
            <a:srgbClr val="1C3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Rectangle 29">
            <a:extLst>
              <a:ext uri="{FF2B5EF4-FFF2-40B4-BE49-F238E27FC236}">
                <a16:creationId xmlns:a16="http://schemas.microsoft.com/office/drawing/2014/main" id="{639EFAC5-7BAD-461D-C13E-333AEF7E8902}"/>
              </a:ext>
            </a:extLst>
          </p:cNvPr>
          <p:cNvSpPr/>
          <p:nvPr/>
        </p:nvSpPr>
        <p:spPr>
          <a:xfrm>
            <a:off x="1031191" y="2841368"/>
            <a:ext cx="151657" cy="1242269"/>
          </a:xfrm>
          <a:prstGeom prst="rect">
            <a:avLst/>
          </a:prstGeom>
          <a:solidFill>
            <a:srgbClr val="1C3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descr="Une image contenant texte, Police, Graphique, logo&#10;&#10;Le contenu généré par l’IA peut être incorrect.">
            <a:extLst>
              <a:ext uri="{FF2B5EF4-FFF2-40B4-BE49-F238E27FC236}">
                <a16:creationId xmlns:a16="http://schemas.microsoft.com/office/drawing/2014/main" id="{E5A2FF4B-2115-F594-D6CA-796023B6A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327" y="312471"/>
            <a:ext cx="3946596" cy="4351672"/>
          </a:xfrm>
          <a:prstGeom prst="rect">
            <a:avLst/>
          </a:prstGeom>
        </p:spPr>
      </p:pic>
      <p:sp>
        <p:nvSpPr>
          <p:cNvPr id="14" name="ZoneTexte 13">
            <a:extLst>
              <a:ext uri="{FF2B5EF4-FFF2-40B4-BE49-F238E27FC236}">
                <a16:creationId xmlns:a16="http://schemas.microsoft.com/office/drawing/2014/main" id="{58420C41-C4AD-7325-0EE3-25ACF5E2B5A8}"/>
              </a:ext>
            </a:extLst>
          </p:cNvPr>
          <p:cNvSpPr txBox="1"/>
          <p:nvPr/>
        </p:nvSpPr>
        <p:spPr>
          <a:xfrm>
            <a:off x="327170" y="5032893"/>
            <a:ext cx="9653533" cy="954107"/>
          </a:xfrm>
          <a:prstGeom prst="rect">
            <a:avLst/>
          </a:prstGeom>
          <a:noFill/>
        </p:spPr>
        <p:txBody>
          <a:bodyPr wrap="square">
            <a:spAutoFit/>
          </a:bodyPr>
          <a:lstStyle/>
          <a:p>
            <a:r>
              <a:rPr lang="fr-FR" sz="2800" b="1" i="0" dirty="0">
                <a:effectLst/>
                <a:latin typeface="YAFdJt8dAY0 0"/>
              </a:rPr>
              <a:t>La Fédération de Seine-et-Marne pour la Pêche et la Protection du Milieu Aquatique, son réseau associatif et ses missions…</a:t>
            </a:r>
            <a:endParaRPr lang="fr-FR" sz="2800" dirty="0"/>
          </a:p>
        </p:txBody>
      </p:sp>
      <p:pic>
        <p:nvPicPr>
          <p:cNvPr id="3" name="Image 2" descr="Une image contenant logo, Police, Graphique, symbole&#10;&#10;Le contenu généré par l’IA peut être incorrect.">
            <a:extLst>
              <a:ext uri="{FF2B5EF4-FFF2-40B4-BE49-F238E27FC236}">
                <a16:creationId xmlns:a16="http://schemas.microsoft.com/office/drawing/2014/main" id="{63B3801B-5113-D3C3-EAED-D63E23B59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75" y="80639"/>
            <a:ext cx="1096732" cy="1242270"/>
          </a:xfrm>
          <a:prstGeom prst="rect">
            <a:avLst/>
          </a:prstGeom>
        </p:spPr>
      </p:pic>
      <p:pic>
        <p:nvPicPr>
          <p:cNvPr id="15" name="Image 14" descr="Une image contenant Graphique, conception&#10;&#10;Le contenu généré par l’IA peut être incorrect.">
            <a:extLst>
              <a:ext uri="{FF2B5EF4-FFF2-40B4-BE49-F238E27FC236}">
                <a16:creationId xmlns:a16="http://schemas.microsoft.com/office/drawing/2014/main" id="{3E9FE311-7A32-3CF3-EDB4-EC9C0B594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5426" y="80639"/>
            <a:ext cx="2806474" cy="2872148"/>
          </a:xfrm>
          <a:prstGeom prst="rect">
            <a:avLst/>
          </a:prstGeom>
        </p:spPr>
      </p:pic>
    </p:spTree>
    <p:extLst>
      <p:ext uri="{BB962C8B-B14F-4D97-AF65-F5344CB8AC3E}">
        <p14:creationId xmlns:p14="http://schemas.microsoft.com/office/powerpoint/2010/main" val="3657640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1A5A9-F328-03C6-E23C-A703E78C82C1}"/>
            </a:ext>
          </a:extLst>
        </p:cNvPr>
        <p:cNvGrpSpPr/>
        <p:nvPr/>
      </p:nvGrpSpPr>
      <p:grpSpPr>
        <a:xfrm>
          <a:off x="0" y="0"/>
          <a:ext cx="0" cy="0"/>
          <a:chOff x="0" y="0"/>
          <a:chExt cx="0" cy="0"/>
        </a:xfrm>
      </p:grpSpPr>
      <p:pic>
        <p:nvPicPr>
          <p:cNvPr id="8" name="Image 7" descr="Une image contenant eau, ciel, paysage&#10;&#10;Le contenu généré par l’IA peut être incorrect.">
            <a:extLst>
              <a:ext uri="{FF2B5EF4-FFF2-40B4-BE49-F238E27FC236}">
                <a16:creationId xmlns:a16="http://schemas.microsoft.com/office/drawing/2014/main" id="{209B93F9-4360-CBA8-DC50-800D3DAA4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120" y="758036"/>
            <a:ext cx="4848880" cy="6858000"/>
          </a:xfrm>
          <a:prstGeom prst="rect">
            <a:avLst/>
          </a:prstGeom>
        </p:spPr>
      </p:pic>
      <p:sp>
        <p:nvSpPr>
          <p:cNvPr id="4" name="Rectangle 3">
            <a:extLst>
              <a:ext uri="{FF2B5EF4-FFF2-40B4-BE49-F238E27FC236}">
                <a16:creationId xmlns:a16="http://schemas.microsoft.com/office/drawing/2014/main" id="{C802D7AC-A909-CFA0-1412-66816CD2E4FB}"/>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314BA6DE-4720-B88C-A45E-9E9FE6BC7192}"/>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5" name="ZoneTexte 4">
            <a:extLst>
              <a:ext uri="{FF2B5EF4-FFF2-40B4-BE49-F238E27FC236}">
                <a16:creationId xmlns:a16="http://schemas.microsoft.com/office/drawing/2014/main" id="{98210574-ECB3-4DF9-481F-AA64577C8201}"/>
              </a:ext>
            </a:extLst>
          </p:cNvPr>
          <p:cNvSpPr txBox="1"/>
          <p:nvPr/>
        </p:nvSpPr>
        <p:spPr>
          <a:xfrm>
            <a:off x="288357" y="959636"/>
            <a:ext cx="7054763" cy="5909310"/>
          </a:xfrm>
          <a:prstGeom prst="rect">
            <a:avLst/>
          </a:prstGeom>
          <a:noFill/>
        </p:spPr>
        <p:txBody>
          <a:bodyPr wrap="square">
            <a:spAutoFit/>
          </a:bodyPr>
          <a:lstStyle/>
          <a:p>
            <a:r>
              <a:rPr lang="fr-FR" dirty="0"/>
              <a:t>La Fédération développe des outils de gestion piscicole à portée réglementaire, comme :</a:t>
            </a:r>
          </a:p>
          <a:p>
            <a:endParaRPr lang="fr-FR" dirty="0"/>
          </a:p>
          <a:p>
            <a:pPr marL="285750" indent="-285750">
              <a:buFont typeface="Arial" panose="020B0604020202020204" pitchFamily="34" charset="0"/>
              <a:buChar char="•"/>
            </a:pPr>
            <a:r>
              <a:rPr lang="fr-FR" dirty="0"/>
              <a:t>le Plan Départemental pour la Protection du milieu aquatique (PDPG)</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les Plans de Gestion Piscicole (PGP), pour coordonner les actions des structures associatives + Plans de gestion frayères</a:t>
            </a:r>
          </a:p>
          <a:p>
            <a:pPr marL="285750" indent="-285750">
              <a:buFont typeface="Arial" panose="020B0604020202020204" pitchFamily="34" charset="0"/>
              <a:buChar char="•"/>
            </a:pPr>
            <a:endParaRPr lang="fr-FR" dirty="0"/>
          </a:p>
          <a:p>
            <a:endParaRPr lang="fr-FR" dirty="0"/>
          </a:p>
          <a:p>
            <a:r>
              <a:rPr lang="fr-FR" dirty="0"/>
              <a:t>Le PDPG définit des unités de gestion, les </a:t>
            </a:r>
            <a:r>
              <a:rPr lang="fr-FR" b="1" dirty="0"/>
              <a:t>contextes piscicoles </a:t>
            </a:r>
            <a:r>
              <a:rPr lang="fr-FR" dirty="0"/>
              <a:t>qui peuvent être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Salmonicole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Intermédiaire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Cyprinicole </a:t>
            </a:r>
          </a:p>
          <a:p>
            <a:pPr marL="285750" indent="-285750">
              <a:buFont typeface="Arial" panose="020B0604020202020204" pitchFamily="34" charset="0"/>
              <a:buChar char="•"/>
            </a:pPr>
            <a:endParaRPr lang="fr-FR" dirty="0"/>
          </a:p>
        </p:txBody>
      </p:sp>
      <p:pic>
        <p:nvPicPr>
          <p:cNvPr id="6" name="Image 5" descr="Une image contenant poisson, truite, Produits de la mer, Aileron&#10;&#10;Le contenu généré par l’IA peut être incorrect.">
            <a:extLst>
              <a:ext uri="{FF2B5EF4-FFF2-40B4-BE49-F238E27FC236}">
                <a16:creationId xmlns:a16="http://schemas.microsoft.com/office/drawing/2014/main" id="{1377E21E-0FF0-7E8A-EA47-7F721A5251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85002" y="4331860"/>
            <a:ext cx="1800000" cy="659250"/>
          </a:xfrm>
          <a:prstGeom prst="rect">
            <a:avLst/>
          </a:prstGeom>
        </p:spPr>
      </p:pic>
      <p:sp>
        <p:nvSpPr>
          <p:cNvPr id="7" name="Ellipse 6">
            <a:extLst>
              <a:ext uri="{FF2B5EF4-FFF2-40B4-BE49-F238E27FC236}">
                <a16:creationId xmlns:a16="http://schemas.microsoft.com/office/drawing/2014/main" id="{E351758C-D34D-BEB1-3343-5A1B389CA464}"/>
              </a:ext>
            </a:extLst>
          </p:cNvPr>
          <p:cNvSpPr/>
          <p:nvPr/>
        </p:nvSpPr>
        <p:spPr>
          <a:xfrm>
            <a:off x="10431108" y="2865138"/>
            <a:ext cx="1838425" cy="104915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descr="Une image contenant poisson, truite, Produits de la mer, Aileron&#10;&#10;Le contenu généré par l’IA peut être incorrect.">
            <a:extLst>
              <a:ext uri="{FF2B5EF4-FFF2-40B4-BE49-F238E27FC236}">
                <a16:creationId xmlns:a16="http://schemas.microsoft.com/office/drawing/2014/main" id="{2EF1FA66-C92C-CCED-EEAF-91C53B2CA7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969353" y="3250185"/>
            <a:ext cx="761933" cy="279058"/>
          </a:xfrm>
          <a:prstGeom prst="rect">
            <a:avLst/>
          </a:prstGeom>
        </p:spPr>
      </p:pic>
      <p:sp>
        <p:nvSpPr>
          <p:cNvPr id="19" name="Titre 1">
            <a:extLst>
              <a:ext uri="{FF2B5EF4-FFF2-40B4-BE49-F238E27FC236}">
                <a16:creationId xmlns:a16="http://schemas.microsoft.com/office/drawing/2014/main" id="{70A834AB-D1E1-DEB8-3455-D3ACE58C0580}"/>
              </a:ext>
            </a:extLst>
          </p:cNvPr>
          <p:cNvSpPr txBox="1">
            <a:spLocks/>
          </p:cNvSpPr>
          <p:nvPr/>
        </p:nvSpPr>
        <p:spPr>
          <a:xfrm>
            <a:off x="48151" y="-2706"/>
            <a:ext cx="11256081" cy="9267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i="1" dirty="0">
                <a:solidFill>
                  <a:srgbClr val="FFFFFF"/>
                </a:solidFill>
              </a:rPr>
              <a:t>Outils de gestion et protection des milieux aquatiques</a:t>
            </a:r>
            <a:endParaRPr lang="fr-FR" sz="3200" dirty="0"/>
          </a:p>
        </p:txBody>
      </p:sp>
      <p:sp>
        <p:nvSpPr>
          <p:cNvPr id="9" name="ZoneTexte 8">
            <a:extLst>
              <a:ext uri="{FF2B5EF4-FFF2-40B4-BE49-F238E27FC236}">
                <a16:creationId xmlns:a16="http://schemas.microsoft.com/office/drawing/2014/main" id="{D016B0A4-5A03-0975-06B2-4BEB6FCBBFC3}"/>
              </a:ext>
            </a:extLst>
          </p:cNvPr>
          <p:cNvSpPr txBox="1"/>
          <p:nvPr/>
        </p:nvSpPr>
        <p:spPr>
          <a:xfrm>
            <a:off x="595147" y="4829426"/>
            <a:ext cx="3936811" cy="307777"/>
          </a:xfrm>
          <a:prstGeom prst="rect">
            <a:avLst/>
          </a:prstGeom>
          <a:noFill/>
        </p:spPr>
        <p:txBody>
          <a:bodyPr wrap="square">
            <a:spAutoFit/>
          </a:bodyPr>
          <a:lstStyle/>
          <a:p>
            <a:r>
              <a:rPr lang="fr-FR" sz="1400" dirty="0"/>
              <a:t>(Voulzie amont, Dragon, </a:t>
            </a:r>
            <a:r>
              <a:rPr lang="fr-FR" sz="1400" dirty="0" err="1"/>
              <a:t>Orvin</a:t>
            </a:r>
            <a:r>
              <a:rPr lang="fr-FR" sz="1400" dirty="0"/>
              <a:t>, Auxence amont)</a:t>
            </a:r>
          </a:p>
        </p:txBody>
      </p:sp>
    </p:spTree>
    <p:extLst>
      <p:ext uri="{BB962C8B-B14F-4D97-AF65-F5344CB8AC3E}">
        <p14:creationId xmlns:p14="http://schemas.microsoft.com/office/powerpoint/2010/main" val="67060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941C9-9E92-B164-B66B-B02BB2973952}"/>
            </a:ext>
          </a:extLst>
        </p:cNvPr>
        <p:cNvGrpSpPr/>
        <p:nvPr/>
      </p:nvGrpSpPr>
      <p:grpSpPr>
        <a:xfrm>
          <a:off x="0" y="0"/>
          <a:ext cx="0" cy="0"/>
          <a:chOff x="0" y="0"/>
          <a:chExt cx="0" cy="0"/>
        </a:xfrm>
      </p:grpSpPr>
      <p:pic>
        <p:nvPicPr>
          <p:cNvPr id="8" name="Image 7" descr="Une image contenant eau, ciel, paysage&#10;&#10;Le contenu généré par l’IA peut être incorrect.">
            <a:extLst>
              <a:ext uri="{FF2B5EF4-FFF2-40B4-BE49-F238E27FC236}">
                <a16:creationId xmlns:a16="http://schemas.microsoft.com/office/drawing/2014/main" id="{AF5BE1C4-D07C-3EFC-4BAE-9F6AB1E97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120" y="758036"/>
            <a:ext cx="4848880" cy="6858000"/>
          </a:xfrm>
          <a:prstGeom prst="rect">
            <a:avLst/>
          </a:prstGeom>
        </p:spPr>
      </p:pic>
      <p:sp>
        <p:nvSpPr>
          <p:cNvPr id="4" name="Rectangle 3">
            <a:extLst>
              <a:ext uri="{FF2B5EF4-FFF2-40B4-BE49-F238E27FC236}">
                <a16:creationId xmlns:a16="http://schemas.microsoft.com/office/drawing/2014/main" id="{0725E434-FE57-E0AE-0484-8789EA303718}"/>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37281B92-8E76-1754-930F-9EF30522313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5" name="ZoneTexte 4">
            <a:extLst>
              <a:ext uri="{FF2B5EF4-FFF2-40B4-BE49-F238E27FC236}">
                <a16:creationId xmlns:a16="http://schemas.microsoft.com/office/drawing/2014/main" id="{D942ED3D-71BB-CF15-B008-653D04D94DB3}"/>
              </a:ext>
            </a:extLst>
          </p:cNvPr>
          <p:cNvSpPr txBox="1"/>
          <p:nvPr/>
        </p:nvSpPr>
        <p:spPr>
          <a:xfrm>
            <a:off x="288357" y="959636"/>
            <a:ext cx="7054763" cy="5909310"/>
          </a:xfrm>
          <a:prstGeom prst="rect">
            <a:avLst/>
          </a:prstGeom>
          <a:noFill/>
        </p:spPr>
        <p:txBody>
          <a:bodyPr wrap="square">
            <a:spAutoFit/>
          </a:bodyPr>
          <a:lstStyle/>
          <a:p>
            <a:r>
              <a:rPr lang="fr-FR" dirty="0"/>
              <a:t>La Fédération développe des outils de gestion piscicole à portée réglementaire, comme :</a:t>
            </a:r>
          </a:p>
          <a:p>
            <a:endParaRPr lang="fr-FR" dirty="0"/>
          </a:p>
          <a:p>
            <a:pPr marL="285750" indent="-285750">
              <a:buFont typeface="Arial" panose="020B0604020202020204" pitchFamily="34" charset="0"/>
              <a:buChar char="•"/>
            </a:pPr>
            <a:r>
              <a:rPr lang="fr-FR" dirty="0"/>
              <a:t>le Plan Départemental pour la Protection du milieu aquatique (PDPG)</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les Plans de Gestion Piscicole (PGP), pour coordonner les actions des structures associatives + Plans de gestion frayères</a:t>
            </a:r>
          </a:p>
          <a:p>
            <a:pPr marL="285750" indent="-285750">
              <a:buFont typeface="Arial" panose="020B0604020202020204" pitchFamily="34" charset="0"/>
              <a:buChar char="•"/>
            </a:pPr>
            <a:endParaRPr lang="fr-FR" dirty="0"/>
          </a:p>
          <a:p>
            <a:endParaRPr lang="fr-FR" dirty="0"/>
          </a:p>
          <a:p>
            <a:r>
              <a:rPr lang="fr-FR" dirty="0"/>
              <a:t>Le PDPG définit des unités de gestion, les </a:t>
            </a:r>
            <a:r>
              <a:rPr lang="fr-FR" b="1" dirty="0"/>
              <a:t>contextes piscicoles </a:t>
            </a:r>
            <a:r>
              <a:rPr lang="fr-FR" dirty="0"/>
              <a:t>qui peuvent être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Salmonicole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Intermédiaire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Cyprinicole </a:t>
            </a:r>
          </a:p>
          <a:p>
            <a:pPr marL="285750" indent="-285750">
              <a:buFont typeface="Arial" panose="020B0604020202020204" pitchFamily="34" charset="0"/>
              <a:buChar char="•"/>
            </a:pPr>
            <a:endParaRPr lang="fr-FR" dirty="0"/>
          </a:p>
        </p:txBody>
      </p:sp>
      <p:pic>
        <p:nvPicPr>
          <p:cNvPr id="6" name="Image 5" descr="Une image contenant poisson, truite, Produits de la mer, Aileron&#10;&#10;Le contenu généré par l’IA peut être incorrect.">
            <a:extLst>
              <a:ext uri="{FF2B5EF4-FFF2-40B4-BE49-F238E27FC236}">
                <a16:creationId xmlns:a16="http://schemas.microsoft.com/office/drawing/2014/main" id="{15A8E25F-FFCF-C309-18C7-2705486779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85002" y="4331860"/>
            <a:ext cx="1800000" cy="659250"/>
          </a:xfrm>
          <a:prstGeom prst="rect">
            <a:avLst/>
          </a:prstGeom>
        </p:spPr>
      </p:pic>
      <p:pic>
        <p:nvPicPr>
          <p:cNvPr id="9" name="Image 8" descr="Une image contenant poisson, carpe, Aileron, Produits de la mer&#10;&#10;Le contenu généré par l’IA peut être incorrect.">
            <a:extLst>
              <a:ext uri="{FF2B5EF4-FFF2-40B4-BE49-F238E27FC236}">
                <a16:creationId xmlns:a16="http://schemas.microsoft.com/office/drawing/2014/main" id="{2BBFBAF9-5AC7-CF29-0078-724B07DA38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0661" y="5509385"/>
            <a:ext cx="1260000" cy="486675"/>
          </a:xfrm>
          <a:prstGeom prst="rect">
            <a:avLst/>
          </a:prstGeom>
        </p:spPr>
      </p:pic>
      <p:pic>
        <p:nvPicPr>
          <p:cNvPr id="10" name="Image 9" descr="Une image contenant poisson, Aileron, Produits de la mer, fruit de mer&#10;&#10;Le contenu généré par l’IA peut être incorrect.">
            <a:extLst>
              <a:ext uri="{FF2B5EF4-FFF2-40B4-BE49-F238E27FC236}">
                <a16:creationId xmlns:a16="http://schemas.microsoft.com/office/drawing/2014/main" id="{844DAE78-8A68-E079-9825-C2F55DA09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1999" y="5509385"/>
            <a:ext cx="1080000" cy="429300"/>
          </a:xfrm>
          <a:prstGeom prst="rect">
            <a:avLst/>
          </a:prstGeom>
        </p:spPr>
      </p:pic>
      <p:pic>
        <p:nvPicPr>
          <p:cNvPr id="11" name="Image 10" descr="Une image contenant poisson, Aileron, Produits de la mer, carpe&#10;&#10;Le contenu généré par l’IA peut être incorrect.">
            <a:extLst>
              <a:ext uri="{FF2B5EF4-FFF2-40B4-BE49-F238E27FC236}">
                <a16:creationId xmlns:a16="http://schemas.microsoft.com/office/drawing/2014/main" id="{5D2A72BA-2824-16B4-79A0-544EAAE19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780" y="5099610"/>
            <a:ext cx="1260000" cy="491400"/>
          </a:xfrm>
          <a:prstGeom prst="rect">
            <a:avLst/>
          </a:prstGeom>
        </p:spPr>
      </p:pic>
      <p:pic>
        <p:nvPicPr>
          <p:cNvPr id="12" name="Image 11" descr="Une image contenant poisson, Aileron, Produits de la mer, Biologie marine&#10;&#10;Le contenu généré par l’IA peut être incorrect.">
            <a:extLst>
              <a:ext uri="{FF2B5EF4-FFF2-40B4-BE49-F238E27FC236}">
                <a16:creationId xmlns:a16="http://schemas.microsoft.com/office/drawing/2014/main" id="{F44A07DF-A533-F89B-4DBE-9E0698BAE5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5002" y="5463705"/>
            <a:ext cx="1080000" cy="500850"/>
          </a:xfrm>
          <a:prstGeom prst="rect">
            <a:avLst/>
          </a:prstGeom>
        </p:spPr>
      </p:pic>
      <p:pic>
        <p:nvPicPr>
          <p:cNvPr id="13" name="Image 12" descr="Une image contenant poisson, carpe, Aileron, Produits de la mer&#10;&#10;Le contenu généré par l’IA peut être incorrect.">
            <a:extLst>
              <a:ext uri="{FF2B5EF4-FFF2-40B4-BE49-F238E27FC236}">
                <a16:creationId xmlns:a16="http://schemas.microsoft.com/office/drawing/2014/main" id="{222872B5-FCB7-386C-6A08-707DFD84B2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1780" y="5066535"/>
            <a:ext cx="1260000" cy="524475"/>
          </a:xfrm>
          <a:prstGeom prst="rect">
            <a:avLst/>
          </a:prstGeom>
        </p:spPr>
      </p:pic>
      <p:pic>
        <p:nvPicPr>
          <p:cNvPr id="14" name="Image 13" descr="Une image contenant poisson, carpe, Aileron, Produits de la mer&#10;&#10;Le contenu généré par l’IA peut être incorrect.">
            <a:extLst>
              <a:ext uri="{FF2B5EF4-FFF2-40B4-BE49-F238E27FC236}">
                <a16:creationId xmlns:a16="http://schemas.microsoft.com/office/drawing/2014/main" id="{C364ECB1-95C0-6769-1DDC-7450307C79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1184" y="5064310"/>
            <a:ext cx="1260000" cy="480375"/>
          </a:xfrm>
          <a:prstGeom prst="rect">
            <a:avLst/>
          </a:prstGeom>
        </p:spPr>
      </p:pic>
      <p:sp>
        <p:nvSpPr>
          <p:cNvPr id="7" name="Ellipse 6">
            <a:extLst>
              <a:ext uri="{FF2B5EF4-FFF2-40B4-BE49-F238E27FC236}">
                <a16:creationId xmlns:a16="http://schemas.microsoft.com/office/drawing/2014/main" id="{F6AC281C-7A88-8E58-71EC-8FF9D0A21C8F}"/>
              </a:ext>
            </a:extLst>
          </p:cNvPr>
          <p:cNvSpPr/>
          <p:nvPr/>
        </p:nvSpPr>
        <p:spPr>
          <a:xfrm>
            <a:off x="7476152" y="2668502"/>
            <a:ext cx="1838425" cy="104915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E07BF7E6-7586-141F-92BA-33369BE09076}"/>
              </a:ext>
            </a:extLst>
          </p:cNvPr>
          <p:cNvPicPr>
            <a:picLocks noChangeAspect="1"/>
          </p:cNvPicPr>
          <p:nvPr/>
        </p:nvPicPr>
        <p:blipFill>
          <a:blip r:embed="rId12"/>
          <a:stretch>
            <a:fillRect/>
          </a:stretch>
        </p:blipFill>
        <p:spPr>
          <a:xfrm rot="755854">
            <a:off x="7491966" y="3155965"/>
            <a:ext cx="1170192" cy="274180"/>
          </a:xfrm>
          <a:prstGeom prst="rect">
            <a:avLst/>
          </a:prstGeom>
        </p:spPr>
      </p:pic>
      <p:sp>
        <p:nvSpPr>
          <p:cNvPr id="19" name="Titre 1">
            <a:extLst>
              <a:ext uri="{FF2B5EF4-FFF2-40B4-BE49-F238E27FC236}">
                <a16:creationId xmlns:a16="http://schemas.microsoft.com/office/drawing/2014/main" id="{C83CE16C-E43D-7B84-E4CC-8F76D6A98440}"/>
              </a:ext>
            </a:extLst>
          </p:cNvPr>
          <p:cNvSpPr txBox="1">
            <a:spLocks/>
          </p:cNvSpPr>
          <p:nvPr/>
        </p:nvSpPr>
        <p:spPr>
          <a:xfrm>
            <a:off x="48151" y="-2706"/>
            <a:ext cx="11256081" cy="9267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i="1">
                <a:solidFill>
                  <a:srgbClr val="FFFFFF"/>
                </a:solidFill>
              </a:rPr>
              <a:t>Outils de gestion et protection des milieux aquatiques</a:t>
            </a:r>
            <a:endParaRPr lang="fr-FR" sz="3200" dirty="0"/>
          </a:p>
        </p:txBody>
      </p:sp>
      <p:sp>
        <p:nvSpPr>
          <p:cNvPr id="3" name="ZoneTexte 2">
            <a:extLst>
              <a:ext uri="{FF2B5EF4-FFF2-40B4-BE49-F238E27FC236}">
                <a16:creationId xmlns:a16="http://schemas.microsoft.com/office/drawing/2014/main" id="{CB123383-7C11-99C1-D195-CB8465566601}"/>
              </a:ext>
            </a:extLst>
          </p:cNvPr>
          <p:cNvSpPr txBox="1"/>
          <p:nvPr/>
        </p:nvSpPr>
        <p:spPr>
          <a:xfrm>
            <a:off x="595147" y="5622250"/>
            <a:ext cx="3271182" cy="307777"/>
          </a:xfrm>
          <a:prstGeom prst="rect">
            <a:avLst/>
          </a:prstGeom>
          <a:noFill/>
        </p:spPr>
        <p:txBody>
          <a:bodyPr wrap="square">
            <a:spAutoFit/>
          </a:bodyPr>
          <a:lstStyle/>
          <a:p>
            <a:r>
              <a:rPr lang="fr-FR" sz="1400" dirty="0"/>
              <a:t>(</a:t>
            </a:r>
            <a:r>
              <a:rPr lang="fr-FR" sz="1400" dirty="0" err="1"/>
              <a:t>Méances</a:t>
            </a:r>
            <a:r>
              <a:rPr lang="fr-FR" sz="1400" dirty="0"/>
              <a:t>, Auxence aval)</a:t>
            </a:r>
          </a:p>
        </p:txBody>
      </p:sp>
      <p:sp>
        <p:nvSpPr>
          <p:cNvPr id="17" name="ZoneTexte 16">
            <a:extLst>
              <a:ext uri="{FF2B5EF4-FFF2-40B4-BE49-F238E27FC236}">
                <a16:creationId xmlns:a16="http://schemas.microsoft.com/office/drawing/2014/main" id="{1E2B4303-71DA-1F22-A2D1-851C9AF92E0D}"/>
              </a:ext>
            </a:extLst>
          </p:cNvPr>
          <p:cNvSpPr txBox="1"/>
          <p:nvPr/>
        </p:nvSpPr>
        <p:spPr>
          <a:xfrm>
            <a:off x="595147" y="4829426"/>
            <a:ext cx="3936811" cy="307777"/>
          </a:xfrm>
          <a:prstGeom prst="rect">
            <a:avLst/>
          </a:prstGeom>
          <a:noFill/>
        </p:spPr>
        <p:txBody>
          <a:bodyPr wrap="square">
            <a:spAutoFit/>
          </a:bodyPr>
          <a:lstStyle/>
          <a:p>
            <a:r>
              <a:rPr lang="fr-FR" sz="1400" dirty="0"/>
              <a:t>(Voulzie amont, Dragon, </a:t>
            </a:r>
            <a:r>
              <a:rPr lang="fr-FR" sz="1400" dirty="0" err="1"/>
              <a:t>Orvin</a:t>
            </a:r>
            <a:r>
              <a:rPr lang="fr-FR" sz="1400" dirty="0"/>
              <a:t>, Auxence amont)</a:t>
            </a:r>
          </a:p>
        </p:txBody>
      </p:sp>
    </p:spTree>
    <p:extLst>
      <p:ext uri="{BB962C8B-B14F-4D97-AF65-F5344CB8AC3E}">
        <p14:creationId xmlns:p14="http://schemas.microsoft.com/office/powerpoint/2010/main" val="1003909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E9DEF-ABDD-3265-D41D-B1AD16046FE7}"/>
            </a:ext>
          </a:extLst>
        </p:cNvPr>
        <p:cNvGrpSpPr/>
        <p:nvPr/>
      </p:nvGrpSpPr>
      <p:grpSpPr>
        <a:xfrm>
          <a:off x="0" y="0"/>
          <a:ext cx="0" cy="0"/>
          <a:chOff x="0" y="0"/>
          <a:chExt cx="0" cy="0"/>
        </a:xfrm>
      </p:grpSpPr>
      <p:pic>
        <p:nvPicPr>
          <p:cNvPr id="8" name="Image 7" descr="Une image contenant eau, ciel, paysage&#10;&#10;Le contenu généré par l’IA peut être incorrect.">
            <a:extLst>
              <a:ext uri="{FF2B5EF4-FFF2-40B4-BE49-F238E27FC236}">
                <a16:creationId xmlns:a16="http://schemas.microsoft.com/office/drawing/2014/main" id="{90A6C442-BCBD-6662-7C2C-579525499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120" y="758036"/>
            <a:ext cx="4848880" cy="6858000"/>
          </a:xfrm>
          <a:prstGeom prst="rect">
            <a:avLst/>
          </a:prstGeom>
        </p:spPr>
      </p:pic>
      <p:sp>
        <p:nvSpPr>
          <p:cNvPr id="4" name="Rectangle 3">
            <a:extLst>
              <a:ext uri="{FF2B5EF4-FFF2-40B4-BE49-F238E27FC236}">
                <a16:creationId xmlns:a16="http://schemas.microsoft.com/office/drawing/2014/main" id="{55B609E2-852F-BD82-EF33-D8E589B1184D}"/>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D3743E38-6210-C980-85B0-5CEBF92E5E3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5" name="ZoneTexte 4">
            <a:extLst>
              <a:ext uri="{FF2B5EF4-FFF2-40B4-BE49-F238E27FC236}">
                <a16:creationId xmlns:a16="http://schemas.microsoft.com/office/drawing/2014/main" id="{2497504C-8FCD-87F6-B421-58FE9D6145A1}"/>
              </a:ext>
            </a:extLst>
          </p:cNvPr>
          <p:cNvSpPr txBox="1"/>
          <p:nvPr/>
        </p:nvSpPr>
        <p:spPr>
          <a:xfrm>
            <a:off x="288357" y="959636"/>
            <a:ext cx="7054763" cy="5909310"/>
          </a:xfrm>
          <a:prstGeom prst="rect">
            <a:avLst/>
          </a:prstGeom>
          <a:noFill/>
        </p:spPr>
        <p:txBody>
          <a:bodyPr wrap="square">
            <a:spAutoFit/>
          </a:bodyPr>
          <a:lstStyle/>
          <a:p>
            <a:r>
              <a:rPr lang="fr-FR" dirty="0"/>
              <a:t>La Fédération développe des outils de gestion piscicole à portée réglementaire, comme :</a:t>
            </a:r>
          </a:p>
          <a:p>
            <a:endParaRPr lang="fr-FR" dirty="0"/>
          </a:p>
          <a:p>
            <a:pPr marL="285750" indent="-285750">
              <a:buFont typeface="Arial" panose="020B0604020202020204" pitchFamily="34" charset="0"/>
              <a:buChar char="•"/>
            </a:pPr>
            <a:r>
              <a:rPr lang="fr-FR" dirty="0"/>
              <a:t>le Plan Départemental pour la Protection du milieu aquatique (PDPG)</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les Plans de Gestion Piscicole (PGP), pour coordonner les actions des structures associatives + Plans de gestion frayères</a:t>
            </a:r>
          </a:p>
          <a:p>
            <a:pPr marL="285750" indent="-285750">
              <a:buFont typeface="Arial" panose="020B0604020202020204" pitchFamily="34" charset="0"/>
              <a:buChar char="•"/>
            </a:pPr>
            <a:endParaRPr lang="fr-FR" dirty="0"/>
          </a:p>
          <a:p>
            <a:endParaRPr lang="fr-FR" dirty="0"/>
          </a:p>
          <a:p>
            <a:r>
              <a:rPr lang="fr-FR" dirty="0"/>
              <a:t>Le PDPG définit des unités de gestion, les </a:t>
            </a:r>
            <a:r>
              <a:rPr lang="fr-FR" b="1" dirty="0"/>
              <a:t>contextes piscicoles </a:t>
            </a:r>
            <a:r>
              <a:rPr lang="fr-FR" dirty="0"/>
              <a:t>qui peuvent être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Salmonicole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Intermédiaire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Cyprinicole </a:t>
            </a:r>
          </a:p>
          <a:p>
            <a:pPr marL="285750" indent="-285750">
              <a:buFont typeface="Arial" panose="020B0604020202020204" pitchFamily="34" charset="0"/>
              <a:buChar char="•"/>
            </a:pPr>
            <a:endParaRPr lang="fr-FR" dirty="0"/>
          </a:p>
        </p:txBody>
      </p:sp>
      <p:pic>
        <p:nvPicPr>
          <p:cNvPr id="3" name="Image 2" descr="Une image contenant poisson, Produits de la mer, Aileron&#10;&#10;Le contenu généré par l’IA peut être incorrect.">
            <a:extLst>
              <a:ext uri="{FF2B5EF4-FFF2-40B4-BE49-F238E27FC236}">
                <a16:creationId xmlns:a16="http://schemas.microsoft.com/office/drawing/2014/main" id="{3FD48814-4F7C-044C-2AD7-0E23012E0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661" y="6107114"/>
            <a:ext cx="2160000" cy="664200"/>
          </a:xfrm>
          <a:prstGeom prst="rect">
            <a:avLst/>
          </a:prstGeom>
        </p:spPr>
      </p:pic>
      <p:pic>
        <p:nvPicPr>
          <p:cNvPr id="6" name="Image 5" descr="Une image contenant poisson, truite, Produits de la mer, Aileron&#10;&#10;Le contenu généré par l’IA peut être incorrect.">
            <a:extLst>
              <a:ext uri="{FF2B5EF4-FFF2-40B4-BE49-F238E27FC236}">
                <a16:creationId xmlns:a16="http://schemas.microsoft.com/office/drawing/2014/main" id="{B490685E-0895-1716-0EE2-87E4D433C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185002" y="4331860"/>
            <a:ext cx="1800000" cy="659250"/>
          </a:xfrm>
          <a:prstGeom prst="rect">
            <a:avLst/>
          </a:prstGeom>
        </p:spPr>
      </p:pic>
      <p:pic>
        <p:nvPicPr>
          <p:cNvPr id="9" name="Image 8" descr="Une image contenant poisson, carpe, Aileron, Produits de la mer&#10;&#10;Le contenu généré par l’IA peut être incorrect.">
            <a:extLst>
              <a:ext uri="{FF2B5EF4-FFF2-40B4-BE49-F238E27FC236}">
                <a16:creationId xmlns:a16="http://schemas.microsoft.com/office/drawing/2014/main" id="{C9B822E2-CEEA-91EA-2493-24B2DCC350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0661" y="5509385"/>
            <a:ext cx="1260000" cy="486675"/>
          </a:xfrm>
          <a:prstGeom prst="rect">
            <a:avLst/>
          </a:prstGeom>
        </p:spPr>
      </p:pic>
      <p:pic>
        <p:nvPicPr>
          <p:cNvPr id="10" name="Image 9" descr="Une image contenant poisson, Aileron, Produits de la mer, fruit de mer&#10;&#10;Le contenu généré par l’IA peut être incorrect.">
            <a:extLst>
              <a:ext uri="{FF2B5EF4-FFF2-40B4-BE49-F238E27FC236}">
                <a16:creationId xmlns:a16="http://schemas.microsoft.com/office/drawing/2014/main" id="{4CF33E09-2B44-189D-4AF4-BEB0394FCD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1999" y="5509385"/>
            <a:ext cx="1080000" cy="429300"/>
          </a:xfrm>
          <a:prstGeom prst="rect">
            <a:avLst/>
          </a:prstGeom>
        </p:spPr>
      </p:pic>
      <p:pic>
        <p:nvPicPr>
          <p:cNvPr id="11" name="Image 10" descr="Une image contenant poisson, Aileron, Produits de la mer, carpe&#10;&#10;Le contenu généré par l’IA peut être incorrect.">
            <a:extLst>
              <a:ext uri="{FF2B5EF4-FFF2-40B4-BE49-F238E27FC236}">
                <a16:creationId xmlns:a16="http://schemas.microsoft.com/office/drawing/2014/main" id="{1ED8BA37-2911-1301-00BE-CE80DFD973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1780" y="5099610"/>
            <a:ext cx="1260000" cy="491400"/>
          </a:xfrm>
          <a:prstGeom prst="rect">
            <a:avLst/>
          </a:prstGeom>
        </p:spPr>
      </p:pic>
      <p:pic>
        <p:nvPicPr>
          <p:cNvPr id="12" name="Image 11" descr="Une image contenant poisson, Aileron, Produits de la mer, Biologie marine&#10;&#10;Le contenu généré par l’IA peut être incorrect.">
            <a:extLst>
              <a:ext uri="{FF2B5EF4-FFF2-40B4-BE49-F238E27FC236}">
                <a16:creationId xmlns:a16="http://schemas.microsoft.com/office/drawing/2014/main" id="{36A4FE42-603E-CAFC-750F-3A2A3E8538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85002" y="5463705"/>
            <a:ext cx="1080000" cy="500850"/>
          </a:xfrm>
          <a:prstGeom prst="rect">
            <a:avLst/>
          </a:prstGeom>
        </p:spPr>
      </p:pic>
      <p:pic>
        <p:nvPicPr>
          <p:cNvPr id="13" name="Image 12" descr="Une image contenant poisson, carpe, Aileron, Produits de la mer&#10;&#10;Le contenu généré par l’IA peut être incorrect.">
            <a:extLst>
              <a:ext uri="{FF2B5EF4-FFF2-40B4-BE49-F238E27FC236}">
                <a16:creationId xmlns:a16="http://schemas.microsoft.com/office/drawing/2014/main" id="{8D2342B7-25D4-B687-5381-F5CE038783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1780" y="5066535"/>
            <a:ext cx="1260000" cy="524475"/>
          </a:xfrm>
          <a:prstGeom prst="rect">
            <a:avLst/>
          </a:prstGeom>
        </p:spPr>
      </p:pic>
      <p:pic>
        <p:nvPicPr>
          <p:cNvPr id="14" name="Image 13" descr="Une image contenant poisson, carpe, Aileron, Produits de la mer&#10;&#10;Le contenu généré par l’IA peut être incorrect.">
            <a:extLst>
              <a:ext uri="{FF2B5EF4-FFF2-40B4-BE49-F238E27FC236}">
                <a16:creationId xmlns:a16="http://schemas.microsoft.com/office/drawing/2014/main" id="{5668EB1D-2605-1AEB-14E6-D05887FC8A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1184" y="5064310"/>
            <a:ext cx="1260000" cy="480375"/>
          </a:xfrm>
          <a:prstGeom prst="rect">
            <a:avLst/>
          </a:prstGeom>
        </p:spPr>
      </p:pic>
      <p:sp>
        <p:nvSpPr>
          <p:cNvPr id="7" name="Ellipse 6">
            <a:extLst>
              <a:ext uri="{FF2B5EF4-FFF2-40B4-BE49-F238E27FC236}">
                <a16:creationId xmlns:a16="http://schemas.microsoft.com/office/drawing/2014/main" id="{EC09179B-AE79-52A0-5FF5-263541089189}"/>
              </a:ext>
            </a:extLst>
          </p:cNvPr>
          <p:cNvSpPr/>
          <p:nvPr/>
        </p:nvSpPr>
        <p:spPr>
          <a:xfrm rot="1269149">
            <a:off x="7740271" y="3401895"/>
            <a:ext cx="4581412" cy="277207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descr="Une image contenant poisson, Produits de la mer, Aileron&#10;&#10;Le contenu généré par l’IA peut être incorrect.">
            <a:extLst>
              <a:ext uri="{FF2B5EF4-FFF2-40B4-BE49-F238E27FC236}">
                <a16:creationId xmlns:a16="http://schemas.microsoft.com/office/drawing/2014/main" id="{1BFD0D59-50A8-7795-1362-B5D8C1A498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5579" y="4331860"/>
            <a:ext cx="1731941" cy="532572"/>
          </a:xfrm>
          <a:prstGeom prst="rect">
            <a:avLst/>
          </a:prstGeom>
        </p:spPr>
      </p:pic>
      <p:sp>
        <p:nvSpPr>
          <p:cNvPr id="19" name="Titre 1">
            <a:extLst>
              <a:ext uri="{FF2B5EF4-FFF2-40B4-BE49-F238E27FC236}">
                <a16:creationId xmlns:a16="http://schemas.microsoft.com/office/drawing/2014/main" id="{79DF27BD-3008-623D-ADCA-5CF902D76622}"/>
              </a:ext>
            </a:extLst>
          </p:cNvPr>
          <p:cNvSpPr txBox="1">
            <a:spLocks/>
          </p:cNvSpPr>
          <p:nvPr/>
        </p:nvSpPr>
        <p:spPr>
          <a:xfrm>
            <a:off x="48151" y="-2706"/>
            <a:ext cx="11256081" cy="9267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i="1">
                <a:solidFill>
                  <a:srgbClr val="FFFFFF"/>
                </a:solidFill>
              </a:rPr>
              <a:t>Outils de gestion et protection des milieux aquatiques</a:t>
            </a:r>
            <a:endParaRPr lang="fr-FR" sz="3200" dirty="0"/>
          </a:p>
        </p:txBody>
      </p:sp>
      <p:sp>
        <p:nvSpPr>
          <p:cNvPr id="17" name="ZoneTexte 16">
            <a:extLst>
              <a:ext uri="{FF2B5EF4-FFF2-40B4-BE49-F238E27FC236}">
                <a16:creationId xmlns:a16="http://schemas.microsoft.com/office/drawing/2014/main" id="{CAE20271-EC78-B956-7EC2-54B174F83317}"/>
              </a:ext>
            </a:extLst>
          </p:cNvPr>
          <p:cNvSpPr txBox="1"/>
          <p:nvPr/>
        </p:nvSpPr>
        <p:spPr>
          <a:xfrm>
            <a:off x="595147" y="6456097"/>
            <a:ext cx="1741064" cy="307777"/>
          </a:xfrm>
          <a:prstGeom prst="rect">
            <a:avLst/>
          </a:prstGeom>
          <a:noFill/>
        </p:spPr>
        <p:txBody>
          <a:bodyPr wrap="square">
            <a:spAutoFit/>
          </a:bodyPr>
          <a:lstStyle/>
          <a:p>
            <a:r>
              <a:rPr lang="fr-FR" sz="1400" dirty="0"/>
              <a:t>(Seine, Voulzie aval)</a:t>
            </a:r>
          </a:p>
        </p:txBody>
      </p:sp>
      <p:sp>
        <p:nvSpPr>
          <p:cNvPr id="18" name="ZoneTexte 17">
            <a:extLst>
              <a:ext uri="{FF2B5EF4-FFF2-40B4-BE49-F238E27FC236}">
                <a16:creationId xmlns:a16="http://schemas.microsoft.com/office/drawing/2014/main" id="{0B6B4C6C-29A9-F677-A1AA-A6ECE3378EB0}"/>
              </a:ext>
            </a:extLst>
          </p:cNvPr>
          <p:cNvSpPr txBox="1"/>
          <p:nvPr/>
        </p:nvSpPr>
        <p:spPr>
          <a:xfrm>
            <a:off x="595147" y="5622250"/>
            <a:ext cx="3271182" cy="307777"/>
          </a:xfrm>
          <a:prstGeom prst="rect">
            <a:avLst/>
          </a:prstGeom>
          <a:noFill/>
        </p:spPr>
        <p:txBody>
          <a:bodyPr wrap="square">
            <a:spAutoFit/>
          </a:bodyPr>
          <a:lstStyle/>
          <a:p>
            <a:r>
              <a:rPr lang="fr-FR" sz="1400" dirty="0"/>
              <a:t>(</a:t>
            </a:r>
            <a:r>
              <a:rPr lang="fr-FR" sz="1400" dirty="0" err="1"/>
              <a:t>Méances</a:t>
            </a:r>
            <a:r>
              <a:rPr lang="fr-FR" sz="1400" dirty="0"/>
              <a:t>, Auxence aval)</a:t>
            </a:r>
          </a:p>
        </p:txBody>
      </p:sp>
      <p:sp>
        <p:nvSpPr>
          <p:cNvPr id="20" name="ZoneTexte 19">
            <a:extLst>
              <a:ext uri="{FF2B5EF4-FFF2-40B4-BE49-F238E27FC236}">
                <a16:creationId xmlns:a16="http://schemas.microsoft.com/office/drawing/2014/main" id="{B6147D33-59E7-3F21-034D-8EBA39D01C66}"/>
              </a:ext>
            </a:extLst>
          </p:cNvPr>
          <p:cNvSpPr txBox="1"/>
          <p:nvPr/>
        </p:nvSpPr>
        <p:spPr>
          <a:xfrm>
            <a:off x="595147" y="4829426"/>
            <a:ext cx="3936811" cy="307777"/>
          </a:xfrm>
          <a:prstGeom prst="rect">
            <a:avLst/>
          </a:prstGeom>
          <a:noFill/>
        </p:spPr>
        <p:txBody>
          <a:bodyPr wrap="square">
            <a:spAutoFit/>
          </a:bodyPr>
          <a:lstStyle/>
          <a:p>
            <a:r>
              <a:rPr lang="fr-FR" sz="1400" dirty="0"/>
              <a:t>(Voulzie amont, Dragon, </a:t>
            </a:r>
            <a:r>
              <a:rPr lang="fr-FR" sz="1400" dirty="0" err="1"/>
              <a:t>Orvin</a:t>
            </a:r>
            <a:r>
              <a:rPr lang="fr-FR" sz="1400" dirty="0"/>
              <a:t>, Auxence amont)</a:t>
            </a:r>
          </a:p>
        </p:txBody>
      </p:sp>
    </p:spTree>
    <p:extLst>
      <p:ext uri="{BB962C8B-B14F-4D97-AF65-F5344CB8AC3E}">
        <p14:creationId xmlns:p14="http://schemas.microsoft.com/office/powerpoint/2010/main" val="69236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DC1FA-0523-1380-E13F-91F51A7AD7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5BE844D-AEDE-A424-DDF8-E47FD9A3B3CF}"/>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F439699E-9813-237B-85DB-AE7CEC3BCFF2}"/>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Espèces repères, parapluie de la biodiversité</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A388D24A-9D97-3010-D07B-59986BF20A8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pic>
        <p:nvPicPr>
          <p:cNvPr id="17" name="Image 16" descr="Une image contenant grotte&#10;&#10;Le contenu généré par l’IA peut être incorrect.">
            <a:extLst>
              <a:ext uri="{FF2B5EF4-FFF2-40B4-BE49-F238E27FC236}">
                <a16:creationId xmlns:a16="http://schemas.microsoft.com/office/drawing/2014/main" id="{BB175782-69E8-B3E8-2581-E25322916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228" y="651766"/>
            <a:ext cx="5183527" cy="7332183"/>
          </a:xfrm>
          <a:prstGeom prst="rect">
            <a:avLst/>
          </a:prstGeom>
        </p:spPr>
      </p:pic>
      <p:pic>
        <p:nvPicPr>
          <p:cNvPr id="19" name="Image 18" descr="Une image contenant art&#10;&#10;Le contenu généré par l’IA peut être incorrect.">
            <a:extLst>
              <a:ext uri="{FF2B5EF4-FFF2-40B4-BE49-F238E27FC236}">
                <a16:creationId xmlns:a16="http://schemas.microsoft.com/office/drawing/2014/main" id="{46F73D38-52A9-8032-3634-6C2AB6670E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42" y="671016"/>
            <a:ext cx="4848301" cy="6858000"/>
          </a:xfrm>
          <a:prstGeom prst="rect">
            <a:avLst/>
          </a:prstGeom>
        </p:spPr>
      </p:pic>
      <p:sp>
        <p:nvSpPr>
          <p:cNvPr id="21" name="ZoneTexte 20">
            <a:extLst>
              <a:ext uri="{FF2B5EF4-FFF2-40B4-BE49-F238E27FC236}">
                <a16:creationId xmlns:a16="http://schemas.microsoft.com/office/drawing/2014/main" id="{B8E517A7-9F6B-CD54-E16C-CA6593B37204}"/>
              </a:ext>
            </a:extLst>
          </p:cNvPr>
          <p:cNvSpPr txBox="1"/>
          <p:nvPr/>
        </p:nvSpPr>
        <p:spPr>
          <a:xfrm>
            <a:off x="4291263" y="1190135"/>
            <a:ext cx="3609474" cy="2862322"/>
          </a:xfrm>
          <a:prstGeom prst="rect">
            <a:avLst/>
          </a:prstGeom>
          <a:noFill/>
        </p:spPr>
        <p:txBody>
          <a:bodyPr wrap="square">
            <a:spAutoFit/>
          </a:bodyPr>
          <a:lstStyle/>
          <a:p>
            <a:pPr algn="ctr"/>
            <a:r>
              <a:rPr lang="fr-FR" dirty="0"/>
              <a:t>Espèce exigeante en termes de qualité de milieu et bien connue du point de vue de sa biologie et de son écologie.</a:t>
            </a:r>
          </a:p>
          <a:p>
            <a:pPr algn="ctr"/>
            <a:r>
              <a:rPr lang="fr-FR" dirty="0"/>
              <a:t> </a:t>
            </a:r>
          </a:p>
          <a:p>
            <a:pPr algn="ctr"/>
            <a:r>
              <a:rPr lang="fr-FR" dirty="0"/>
              <a:t>Si elle peut accomplir normalement son cycle de vie, alors toutes les autres espèces d’accompagnement peuvent en faire autant. </a:t>
            </a:r>
          </a:p>
        </p:txBody>
      </p:sp>
    </p:spTree>
    <p:extLst>
      <p:ext uri="{BB962C8B-B14F-4D97-AF65-F5344CB8AC3E}">
        <p14:creationId xmlns:p14="http://schemas.microsoft.com/office/powerpoint/2010/main" val="3302534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56797-95A4-9E27-2E1C-C794FF1875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2277E20-32F4-ED43-A99B-1804FE7B608E}"/>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9D39A669-C37B-D654-C846-11C708E08C37}"/>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Espèces repères, parapluie de la biodiversité</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C5C27B63-92D0-4256-46AD-5E40FCA92B02}"/>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pic>
        <p:nvPicPr>
          <p:cNvPr id="17" name="Image 16" descr="Une image contenant grotte&#10;&#10;Le contenu généré par l’IA peut être incorrect.">
            <a:extLst>
              <a:ext uri="{FF2B5EF4-FFF2-40B4-BE49-F238E27FC236}">
                <a16:creationId xmlns:a16="http://schemas.microsoft.com/office/drawing/2014/main" id="{0831C29A-F262-27F9-49EF-EB8F896BD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228" y="651766"/>
            <a:ext cx="5183527" cy="7332183"/>
          </a:xfrm>
          <a:prstGeom prst="rect">
            <a:avLst/>
          </a:prstGeom>
        </p:spPr>
      </p:pic>
      <p:pic>
        <p:nvPicPr>
          <p:cNvPr id="19" name="Image 18" descr="Une image contenant art&#10;&#10;Le contenu généré par l’IA peut être incorrect.">
            <a:extLst>
              <a:ext uri="{FF2B5EF4-FFF2-40B4-BE49-F238E27FC236}">
                <a16:creationId xmlns:a16="http://schemas.microsoft.com/office/drawing/2014/main" id="{4223DE15-4951-3F51-812E-3FB83F3CC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42" y="671016"/>
            <a:ext cx="4848301" cy="6858000"/>
          </a:xfrm>
          <a:prstGeom prst="rect">
            <a:avLst/>
          </a:prstGeom>
        </p:spPr>
      </p:pic>
      <p:sp>
        <p:nvSpPr>
          <p:cNvPr id="21" name="ZoneTexte 20">
            <a:extLst>
              <a:ext uri="{FF2B5EF4-FFF2-40B4-BE49-F238E27FC236}">
                <a16:creationId xmlns:a16="http://schemas.microsoft.com/office/drawing/2014/main" id="{FB65B081-AACB-C910-59E6-E47B3BDE96D0}"/>
              </a:ext>
            </a:extLst>
          </p:cNvPr>
          <p:cNvSpPr txBox="1"/>
          <p:nvPr/>
        </p:nvSpPr>
        <p:spPr>
          <a:xfrm>
            <a:off x="4291263" y="1190135"/>
            <a:ext cx="3609474" cy="2862322"/>
          </a:xfrm>
          <a:prstGeom prst="rect">
            <a:avLst/>
          </a:prstGeom>
          <a:noFill/>
        </p:spPr>
        <p:txBody>
          <a:bodyPr wrap="square">
            <a:spAutoFit/>
          </a:bodyPr>
          <a:lstStyle/>
          <a:p>
            <a:pPr algn="ctr"/>
            <a:r>
              <a:rPr lang="fr-FR" dirty="0"/>
              <a:t>Espèce exigeante en termes de qualité de milieu et bien connue du point de vue de sa biologie et de son écologie.</a:t>
            </a:r>
          </a:p>
          <a:p>
            <a:pPr algn="ctr"/>
            <a:r>
              <a:rPr lang="fr-FR" dirty="0"/>
              <a:t> </a:t>
            </a:r>
          </a:p>
          <a:p>
            <a:pPr algn="ctr"/>
            <a:r>
              <a:rPr lang="fr-FR" dirty="0"/>
              <a:t>Si elle peut accomplir normalement son cycle de vie, alors toutes les autres espèces d’accompagnement peuvent en faire autant. </a:t>
            </a:r>
          </a:p>
        </p:txBody>
      </p:sp>
      <p:pic>
        <p:nvPicPr>
          <p:cNvPr id="23" name="Image 22">
            <a:extLst>
              <a:ext uri="{FF2B5EF4-FFF2-40B4-BE49-F238E27FC236}">
                <a16:creationId xmlns:a16="http://schemas.microsoft.com/office/drawing/2014/main" id="{BFDEF2D4-3D88-4283-AF3A-2B79011F605E}"/>
              </a:ext>
            </a:extLst>
          </p:cNvPr>
          <p:cNvPicPr>
            <a:picLocks noChangeAspect="1"/>
          </p:cNvPicPr>
          <p:nvPr/>
        </p:nvPicPr>
        <p:blipFill rotWithShape="1">
          <a:blip r:embed="rId6"/>
          <a:stretch/>
        </p:blipFill>
        <p:spPr>
          <a:xfrm>
            <a:off x="0" y="4706810"/>
            <a:ext cx="3122695" cy="2151190"/>
          </a:xfrm>
          <a:prstGeom prst="rect">
            <a:avLst/>
          </a:prstGeom>
        </p:spPr>
      </p:pic>
      <p:sp>
        <p:nvSpPr>
          <p:cNvPr id="24" name="ZoneTexte 23">
            <a:extLst>
              <a:ext uri="{FF2B5EF4-FFF2-40B4-BE49-F238E27FC236}">
                <a16:creationId xmlns:a16="http://schemas.microsoft.com/office/drawing/2014/main" id="{B1ADE3FC-EA0A-2D43-0EA0-342D5D0C5150}"/>
              </a:ext>
            </a:extLst>
          </p:cNvPr>
          <p:cNvSpPr txBox="1"/>
          <p:nvPr/>
        </p:nvSpPr>
        <p:spPr>
          <a:xfrm>
            <a:off x="3122695" y="4579577"/>
            <a:ext cx="6201052" cy="830997"/>
          </a:xfrm>
          <a:prstGeom prst="rect">
            <a:avLst/>
          </a:prstGeom>
          <a:noFill/>
        </p:spPr>
        <p:txBody>
          <a:bodyPr wrap="square">
            <a:spAutoFit/>
          </a:bodyPr>
          <a:lstStyle/>
          <a:p>
            <a:pPr algn="ctr"/>
            <a:r>
              <a:rPr lang="fr-FR" sz="1600" dirty="0"/>
              <a:t>Préservation des zones humides et des zones d’expansion des crues</a:t>
            </a:r>
          </a:p>
          <a:p>
            <a:pPr algn="ctr"/>
            <a:endParaRPr lang="fr-FR" sz="1600" dirty="0"/>
          </a:p>
          <a:p>
            <a:pPr algn="ctr"/>
            <a:endParaRPr lang="fr-FR" sz="1600" dirty="0"/>
          </a:p>
        </p:txBody>
      </p:sp>
    </p:spTree>
    <p:extLst>
      <p:ext uri="{BB962C8B-B14F-4D97-AF65-F5344CB8AC3E}">
        <p14:creationId xmlns:p14="http://schemas.microsoft.com/office/powerpoint/2010/main" val="3511818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83D4F-B6FC-A2D1-AAFB-4FADF55354C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614918-FB82-4124-F672-7D19AF3F2484}"/>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59A06CA9-8D6B-AACD-15A0-5AD1C1D46F90}"/>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Espèces repères, parapluie de la biodiversité</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BCC255B6-C6B7-C10F-EE36-9590CD530E6D}"/>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pic>
        <p:nvPicPr>
          <p:cNvPr id="17" name="Image 16" descr="Une image contenant grotte&#10;&#10;Le contenu généré par l’IA peut être incorrect.">
            <a:extLst>
              <a:ext uri="{FF2B5EF4-FFF2-40B4-BE49-F238E27FC236}">
                <a16:creationId xmlns:a16="http://schemas.microsoft.com/office/drawing/2014/main" id="{9CDF4A43-001A-84C0-8F3F-FEF541B42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228" y="651766"/>
            <a:ext cx="5183527" cy="7332183"/>
          </a:xfrm>
          <a:prstGeom prst="rect">
            <a:avLst/>
          </a:prstGeom>
        </p:spPr>
      </p:pic>
      <p:pic>
        <p:nvPicPr>
          <p:cNvPr id="19" name="Image 18" descr="Une image contenant art&#10;&#10;Le contenu généré par l’IA peut être incorrect.">
            <a:extLst>
              <a:ext uri="{FF2B5EF4-FFF2-40B4-BE49-F238E27FC236}">
                <a16:creationId xmlns:a16="http://schemas.microsoft.com/office/drawing/2014/main" id="{1C6EC1B6-C417-DFB4-5987-E97AB8DC7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42" y="671016"/>
            <a:ext cx="4848301" cy="6858000"/>
          </a:xfrm>
          <a:prstGeom prst="rect">
            <a:avLst/>
          </a:prstGeom>
        </p:spPr>
      </p:pic>
      <p:sp>
        <p:nvSpPr>
          <p:cNvPr id="21" name="ZoneTexte 20">
            <a:extLst>
              <a:ext uri="{FF2B5EF4-FFF2-40B4-BE49-F238E27FC236}">
                <a16:creationId xmlns:a16="http://schemas.microsoft.com/office/drawing/2014/main" id="{DB3919A4-9EC8-8EF1-B599-8BF5E235A587}"/>
              </a:ext>
            </a:extLst>
          </p:cNvPr>
          <p:cNvSpPr txBox="1"/>
          <p:nvPr/>
        </p:nvSpPr>
        <p:spPr>
          <a:xfrm>
            <a:off x="4291263" y="1190135"/>
            <a:ext cx="3609474" cy="2862322"/>
          </a:xfrm>
          <a:prstGeom prst="rect">
            <a:avLst/>
          </a:prstGeom>
          <a:noFill/>
        </p:spPr>
        <p:txBody>
          <a:bodyPr wrap="square">
            <a:spAutoFit/>
          </a:bodyPr>
          <a:lstStyle/>
          <a:p>
            <a:pPr algn="ctr"/>
            <a:r>
              <a:rPr lang="fr-FR" dirty="0"/>
              <a:t>Espèce exigeante en termes de qualité de milieu et bien connue du point de vue de sa biologie et de son écologie.</a:t>
            </a:r>
          </a:p>
          <a:p>
            <a:pPr algn="ctr"/>
            <a:r>
              <a:rPr lang="fr-FR" dirty="0"/>
              <a:t> </a:t>
            </a:r>
          </a:p>
          <a:p>
            <a:pPr algn="ctr"/>
            <a:r>
              <a:rPr lang="fr-FR" dirty="0"/>
              <a:t>Si elle peut accomplir normalement son cycle de vie, alors toutes les autres espèces d’accompagnement peuvent en faire autant. </a:t>
            </a:r>
          </a:p>
        </p:txBody>
      </p:sp>
      <p:pic>
        <p:nvPicPr>
          <p:cNvPr id="23" name="Image 22">
            <a:extLst>
              <a:ext uri="{FF2B5EF4-FFF2-40B4-BE49-F238E27FC236}">
                <a16:creationId xmlns:a16="http://schemas.microsoft.com/office/drawing/2014/main" id="{5B3269F5-1A25-AEBB-3113-BD521E42E25B}"/>
              </a:ext>
            </a:extLst>
          </p:cNvPr>
          <p:cNvPicPr>
            <a:picLocks noChangeAspect="1"/>
          </p:cNvPicPr>
          <p:nvPr/>
        </p:nvPicPr>
        <p:blipFill rotWithShape="1">
          <a:blip r:embed="rId6"/>
          <a:stretch/>
        </p:blipFill>
        <p:spPr>
          <a:xfrm>
            <a:off x="0" y="4706810"/>
            <a:ext cx="3122695" cy="2151190"/>
          </a:xfrm>
          <a:prstGeom prst="rect">
            <a:avLst/>
          </a:prstGeom>
        </p:spPr>
      </p:pic>
      <p:sp>
        <p:nvSpPr>
          <p:cNvPr id="24" name="ZoneTexte 23">
            <a:extLst>
              <a:ext uri="{FF2B5EF4-FFF2-40B4-BE49-F238E27FC236}">
                <a16:creationId xmlns:a16="http://schemas.microsoft.com/office/drawing/2014/main" id="{570488B6-0970-572A-7D2B-CB6D6EBABFED}"/>
              </a:ext>
            </a:extLst>
          </p:cNvPr>
          <p:cNvSpPr txBox="1"/>
          <p:nvPr/>
        </p:nvSpPr>
        <p:spPr>
          <a:xfrm>
            <a:off x="3122695" y="4579577"/>
            <a:ext cx="6201052" cy="2062103"/>
          </a:xfrm>
          <a:prstGeom prst="rect">
            <a:avLst/>
          </a:prstGeom>
          <a:noFill/>
        </p:spPr>
        <p:txBody>
          <a:bodyPr wrap="square">
            <a:spAutoFit/>
          </a:bodyPr>
          <a:lstStyle/>
          <a:p>
            <a:pPr algn="ctr"/>
            <a:r>
              <a:rPr lang="fr-FR" sz="1600" dirty="0"/>
              <a:t>Préservation des zones humides et des zones d’expansion des crues</a:t>
            </a:r>
          </a:p>
          <a:p>
            <a:pPr algn="ctr"/>
            <a:endParaRPr lang="fr-FR" sz="1600" dirty="0"/>
          </a:p>
          <a:p>
            <a:pPr algn="ctr"/>
            <a:r>
              <a:rPr lang="fr-FR" sz="1600" dirty="0"/>
              <a:t>Préservation de l’hydromorphologie des cours d’eau</a:t>
            </a:r>
          </a:p>
          <a:p>
            <a:pPr algn="ctr"/>
            <a:endParaRPr lang="fr-FR" sz="1600" dirty="0"/>
          </a:p>
          <a:p>
            <a:pPr algn="ctr"/>
            <a:r>
              <a:rPr lang="fr-FR" sz="1600" dirty="0"/>
              <a:t>Préservation de la quantité et de la qualité des eaux</a:t>
            </a:r>
          </a:p>
          <a:p>
            <a:pPr algn="ctr"/>
            <a:endParaRPr lang="fr-FR" sz="1600" dirty="0"/>
          </a:p>
          <a:p>
            <a:pPr algn="ctr"/>
            <a:endParaRPr lang="fr-FR" sz="1600" dirty="0"/>
          </a:p>
          <a:p>
            <a:pPr algn="ctr"/>
            <a:endParaRPr lang="fr-FR" sz="1600" dirty="0"/>
          </a:p>
        </p:txBody>
      </p:sp>
      <p:pic>
        <p:nvPicPr>
          <p:cNvPr id="3" name="Image 2" descr="Une image contenant plein air, plante, arbre, Réserve natuelle&#10;&#10;Le contenu généré par l’IA peut être incorrect.">
            <a:extLst>
              <a:ext uri="{FF2B5EF4-FFF2-40B4-BE49-F238E27FC236}">
                <a16:creationId xmlns:a16="http://schemas.microsoft.com/office/drawing/2014/main" id="{98976B56-C997-206E-2A26-81A23A81F7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0299" y="4706810"/>
            <a:ext cx="2871701" cy="2153776"/>
          </a:xfrm>
          <a:prstGeom prst="rect">
            <a:avLst/>
          </a:prstGeom>
        </p:spPr>
      </p:pic>
    </p:spTree>
    <p:extLst>
      <p:ext uri="{BB962C8B-B14F-4D97-AF65-F5344CB8AC3E}">
        <p14:creationId xmlns:p14="http://schemas.microsoft.com/office/powerpoint/2010/main" val="1196133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8C758-3282-4DA0-C7AA-DC102CAD19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DF52215-1743-290F-3739-8FDA2D6C4E98}"/>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C91CB0CA-AF1D-C325-A5C3-6817A6D17B74}"/>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Espèces repères, parapluie de la biodiversité</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5B4F37A5-34CD-F35F-2CFB-01E112DE809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pic>
        <p:nvPicPr>
          <p:cNvPr id="17" name="Image 16" descr="Une image contenant grotte&#10;&#10;Le contenu généré par l’IA peut être incorrect.">
            <a:extLst>
              <a:ext uri="{FF2B5EF4-FFF2-40B4-BE49-F238E27FC236}">
                <a16:creationId xmlns:a16="http://schemas.microsoft.com/office/drawing/2014/main" id="{45D2DDE9-2394-866F-FE64-F19343F14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228" y="651766"/>
            <a:ext cx="5183527" cy="7332183"/>
          </a:xfrm>
          <a:prstGeom prst="rect">
            <a:avLst/>
          </a:prstGeom>
        </p:spPr>
      </p:pic>
      <p:pic>
        <p:nvPicPr>
          <p:cNvPr id="19" name="Image 18" descr="Une image contenant art&#10;&#10;Le contenu généré par l’IA peut être incorrect.">
            <a:extLst>
              <a:ext uri="{FF2B5EF4-FFF2-40B4-BE49-F238E27FC236}">
                <a16:creationId xmlns:a16="http://schemas.microsoft.com/office/drawing/2014/main" id="{AFC20BA6-284E-58D2-F3AD-2CE5F7476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42" y="671016"/>
            <a:ext cx="4848301" cy="6858000"/>
          </a:xfrm>
          <a:prstGeom prst="rect">
            <a:avLst/>
          </a:prstGeom>
        </p:spPr>
      </p:pic>
      <p:sp>
        <p:nvSpPr>
          <p:cNvPr id="21" name="ZoneTexte 20">
            <a:extLst>
              <a:ext uri="{FF2B5EF4-FFF2-40B4-BE49-F238E27FC236}">
                <a16:creationId xmlns:a16="http://schemas.microsoft.com/office/drawing/2014/main" id="{5C9C97F2-6EE9-4356-15E4-33CF216E2866}"/>
              </a:ext>
            </a:extLst>
          </p:cNvPr>
          <p:cNvSpPr txBox="1"/>
          <p:nvPr/>
        </p:nvSpPr>
        <p:spPr>
          <a:xfrm>
            <a:off x="4291263" y="1190135"/>
            <a:ext cx="3609474" cy="2862322"/>
          </a:xfrm>
          <a:prstGeom prst="rect">
            <a:avLst/>
          </a:prstGeom>
          <a:noFill/>
        </p:spPr>
        <p:txBody>
          <a:bodyPr wrap="square">
            <a:spAutoFit/>
          </a:bodyPr>
          <a:lstStyle/>
          <a:p>
            <a:pPr algn="ctr"/>
            <a:r>
              <a:rPr lang="fr-FR" dirty="0"/>
              <a:t>Espèce exigeante en termes de qualité de milieu et bien connue du point de vue de sa biologie et de son écologie.</a:t>
            </a:r>
          </a:p>
          <a:p>
            <a:pPr algn="ctr"/>
            <a:r>
              <a:rPr lang="fr-FR" dirty="0"/>
              <a:t> </a:t>
            </a:r>
          </a:p>
          <a:p>
            <a:pPr algn="ctr"/>
            <a:r>
              <a:rPr lang="fr-FR" dirty="0"/>
              <a:t>Si elle peut accomplir normalement son cycle de vie, alors toutes les autres espèces d’accompagnement peuvent en faire autant. </a:t>
            </a:r>
          </a:p>
        </p:txBody>
      </p:sp>
      <p:pic>
        <p:nvPicPr>
          <p:cNvPr id="23" name="Image 22">
            <a:extLst>
              <a:ext uri="{FF2B5EF4-FFF2-40B4-BE49-F238E27FC236}">
                <a16:creationId xmlns:a16="http://schemas.microsoft.com/office/drawing/2014/main" id="{21D4405F-5718-2581-BBB4-DD4FA0391DBA}"/>
              </a:ext>
            </a:extLst>
          </p:cNvPr>
          <p:cNvPicPr>
            <a:picLocks noChangeAspect="1"/>
          </p:cNvPicPr>
          <p:nvPr/>
        </p:nvPicPr>
        <p:blipFill rotWithShape="1">
          <a:blip r:embed="rId6"/>
          <a:stretch/>
        </p:blipFill>
        <p:spPr>
          <a:xfrm>
            <a:off x="0" y="4706810"/>
            <a:ext cx="3122695" cy="2151190"/>
          </a:xfrm>
          <a:prstGeom prst="rect">
            <a:avLst/>
          </a:prstGeom>
        </p:spPr>
      </p:pic>
      <p:sp>
        <p:nvSpPr>
          <p:cNvPr id="24" name="ZoneTexte 23">
            <a:extLst>
              <a:ext uri="{FF2B5EF4-FFF2-40B4-BE49-F238E27FC236}">
                <a16:creationId xmlns:a16="http://schemas.microsoft.com/office/drawing/2014/main" id="{80251FC2-12F1-AA2C-280A-34A0A6A43430}"/>
              </a:ext>
            </a:extLst>
          </p:cNvPr>
          <p:cNvSpPr txBox="1"/>
          <p:nvPr/>
        </p:nvSpPr>
        <p:spPr>
          <a:xfrm>
            <a:off x="3122695" y="4579577"/>
            <a:ext cx="6201052" cy="2369880"/>
          </a:xfrm>
          <a:prstGeom prst="rect">
            <a:avLst/>
          </a:prstGeom>
          <a:noFill/>
        </p:spPr>
        <p:txBody>
          <a:bodyPr wrap="square">
            <a:spAutoFit/>
          </a:bodyPr>
          <a:lstStyle/>
          <a:p>
            <a:pPr algn="ctr"/>
            <a:r>
              <a:rPr lang="fr-FR" sz="1600" dirty="0"/>
              <a:t>Préservation des zones humides et des zones d’expansion des crues</a:t>
            </a:r>
          </a:p>
          <a:p>
            <a:pPr algn="ctr"/>
            <a:endParaRPr lang="fr-FR" sz="1600" dirty="0"/>
          </a:p>
          <a:p>
            <a:pPr algn="ctr"/>
            <a:r>
              <a:rPr lang="fr-FR" sz="1600" dirty="0"/>
              <a:t>Préservation de l’hydromorphologie des cours d’eau</a:t>
            </a:r>
          </a:p>
          <a:p>
            <a:pPr algn="ctr"/>
            <a:endParaRPr lang="fr-FR" sz="1600" dirty="0"/>
          </a:p>
          <a:p>
            <a:pPr algn="ctr"/>
            <a:r>
              <a:rPr lang="fr-FR" sz="1600" dirty="0"/>
              <a:t>Préservation de la quantité et de la qualité des eaux</a:t>
            </a:r>
          </a:p>
          <a:p>
            <a:pPr algn="ctr"/>
            <a:endParaRPr lang="fr-FR" sz="1600" dirty="0"/>
          </a:p>
          <a:p>
            <a:pPr algn="ctr"/>
            <a:r>
              <a:rPr lang="fr-FR" b="1" dirty="0">
                <a:solidFill>
                  <a:srgbClr val="1C307E"/>
                </a:solidFill>
              </a:rPr>
              <a:t>Bénéfices également pour l’Homme (risque inondations, ressource en eau, climat,…)</a:t>
            </a:r>
          </a:p>
          <a:p>
            <a:pPr algn="ctr"/>
            <a:endParaRPr lang="fr-FR" sz="1600" dirty="0"/>
          </a:p>
        </p:txBody>
      </p:sp>
      <p:pic>
        <p:nvPicPr>
          <p:cNvPr id="5" name="Image 4" descr="Une image contenant plein air, plante, arbre, Réserve natuelle&#10;&#10;Le contenu généré par l’IA peut être incorrect.">
            <a:extLst>
              <a:ext uri="{FF2B5EF4-FFF2-40B4-BE49-F238E27FC236}">
                <a16:creationId xmlns:a16="http://schemas.microsoft.com/office/drawing/2014/main" id="{434A05DA-7D41-C41C-2E85-88A82C2060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0299" y="4706810"/>
            <a:ext cx="2871701" cy="2153776"/>
          </a:xfrm>
          <a:prstGeom prst="rect">
            <a:avLst/>
          </a:prstGeom>
        </p:spPr>
      </p:pic>
    </p:spTree>
    <p:extLst>
      <p:ext uri="{BB962C8B-B14F-4D97-AF65-F5344CB8AC3E}">
        <p14:creationId xmlns:p14="http://schemas.microsoft.com/office/powerpoint/2010/main" val="2758927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6A397-0120-425B-3E55-EB58B892D1DC}"/>
            </a:ext>
          </a:extLst>
        </p:cNvPr>
        <p:cNvGrpSpPr/>
        <p:nvPr/>
      </p:nvGrpSpPr>
      <p:grpSpPr>
        <a:xfrm>
          <a:off x="0" y="0"/>
          <a:ext cx="0" cy="0"/>
          <a:chOff x="0" y="0"/>
          <a:chExt cx="0" cy="0"/>
        </a:xfrm>
      </p:grpSpPr>
      <p:pic>
        <p:nvPicPr>
          <p:cNvPr id="8" name="Image 7" descr="Une image contenant plein air, Loisir de plein air, eau, arbre&#10;&#10;Le contenu généré par l’IA peut être incorrect.">
            <a:extLst>
              <a:ext uri="{FF2B5EF4-FFF2-40B4-BE49-F238E27FC236}">
                <a16:creationId xmlns:a16="http://schemas.microsoft.com/office/drawing/2014/main" id="{224A1D33-7570-19C6-40B5-36D9230D7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218" y="4668581"/>
            <a:ext cx="3727408" cy="2795556"/>
          </a:xfrm>
          <a:prstGeom prst="rect">
            <a:avLst/>
          </a:prstGeom>
        </p:spPr>
      </p:pic>
      <p:pic>
        <p:nvPicPr>
          <p:cNvPr id="5" name="Image 4">
            <a:extLst>
              <a:ext uri="{FF2B5EF4-FFF2-40B4-BE49-F238E27FC236}">
                <a16:creationId xmlns:a16="http://schemas.microsoft.com/office/drawing/2014/main" id="{E088F34D-329E-75CA-445D-EE7183099B5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1732" t="6899" b="9659"/>
          <a:stretch/>
        </p:blipFill>
        <p:spPr>
          <a:xfrm rot="5400000">
            <a:off x="8350334" y="3047"/>
            <a:ext cx="4058290" cy="3720291"/>
          </a:xfrm>
          <a:prstGeom prst="rect">
            <a:avLst/>
          </a:prstGeom>
        </p:spPr>
      </p:pic>
      <p:sp>
        <p:nvSpPr>
          <p:cNvPr id="4" name="Rectangle 3">
            <a:extLst>
              <a:ext uri="{FF2B5EF4-FFF2-40B4-BE49-F238E27FC236}">
                <a16:creationId xmlns:a16="http://schemas.microsoft.com/office/drawing/2014/main" id="{E9C4DBFD-2620-5901-946A-0F90B17F12EE}"/>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AC4EB132-83F1-EB20-2C84-84AE03775BDA}"/>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Etudes, réseau de suivis et de connaissance…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B387134D-DFBC-A668-BD10-8EAA23CA095B}"/>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21" name="ZoneTexte 20">
            <a:extLst>
              <a:ext uri="{FF2B5EF4-FFF2-40B4-BE49-F238E27FC236}">
                <a16:creationId xmlns:a16="http://schemas.microsoft.com/office/drawing/2014/main" id="{F87A08BA-6E1A-D002-06A0-B788514470C1}"/>
              </a:ext>
            </a:extLst>
          </p:cNvPr>
          <p:cNvSpPr txBox="1"/>
          <p:nvPr/>
        </p:nvSpPr>
        <p:spPr>
          <a:xfrm>
            <a:off x="171653" y="1065006"/>
            <a:ext cx="8051715" cy="5355312"/>
          </a:xfrm>
          <a:prstGeom prst="rect">
            <a:avLst/>
          </a:prstGeom>
          <a:noFill/>
        </p:spPr>
        <p:txBody>
          <a:bodyPr wrap="square">
            <a:spAutoFit/>
          </a:bodyPr>
          <a:lstStyle/>
          <a:p>
            <a:pPr marL="285750" indent="-285750" algn="just">
              <a:buFont typeface="Arial" panose="020B0604020202020204" pitchFamily="34" charset="0"/>
              <a:buChar char="•"/>
            </a:pPr>
            <a:r>
              <a:rPr lang="fr-FR" dirty="0"/>
              <a:t>Réseau de suivi piscicole (</a:t>
            </a:r>
            <a:r>
              <a:rPr lang="fr-FR" sz="1400" dirty="0"/>
              <a:t>réseau FD, N2000, frayères BRO,…</a:t>
            </a:r>
            <a:r>
              <a:rPr lang="fr-FR" dirty="0"/>
              <a:t>)</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marL="285750" indent="-285750" algn="just">
              <a:buFont typeface="Arial" panose="020B0604020202020204" pitchFamily="34" charset="0"/>
              <a:buChar char="•"/>
            </a:pPr>
            <a:endParaRPr lang="fr-FR" dirty="0"/>
          </a:p>
        </p:txBody>
      </p:sp>
      <p:pic>
        <p:nvPicPr>
          <p:cNvPr id="9" name="Image 8">
            <a:extLst>
              <a:ext uri="{FF2B5EF4-FFF2-40B4-BE49-F238E27FC236}">
                <a16:creationId xmlns:a16="http://schemas.microsoft.com/office/drawing/2014/main" id="{DE89066A-4F62-683A-1E2D-0124BBBE3C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523485" y="1980174"/>
            <a:ext cx="2988732" cy="1992488"/>
          </a:xfrm>
          <a:prstGeom prst="rect">
            <a:avLst/>
          </a:prstGeom>
        </p:spPr>
      </p:pic>
      <p:pic>
        <p:nvPicPr>
          <p:cNvPr id="12" name="Image 11">
            <a:extLst>
              <a:ext uri="{FF2B5EF4-FFF2-40B4-BE49-F238E27FC236}">
                <a16:creationId xmlns:a16="http://schemas.microsoft.com/office/drawing/2014/main" id="{A249B981-C2BB-893C-5BA5-0B5BD21455C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6448"/>
          <a:stretch/>
        </p:blipFill>
        <p:spPr>
          <a:xfrm>
            <a:off x="5523488" y="3949489"/>
            <a:ext cx="2988729" cy="2097014"/>
          </a:xfrm>
          <a:prstGeom prst="rect">
            <a:avLst/>
          </a:prstGeom>
        </p:spPr>
      </p:pic>
      <p:pic>
        <p:nvPicPr>
          <p:cNvPr id="15" name="Image 14">
            <a:extLst>
              <a:ext uri="{FF2B5EF4-FFF2-40B4-BE49-F238E27FC236}">
                <a16:creationId xmlns:a16="http://schemas.microsoft.com/office/drawing/2014/main" id="{14214B6F-8F82-7E11-EFD9-3B607ECDE1D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32816"/>
          <a:stretch/>
        </p:blipFill>
        <p:spPr>
          <a:xfrm>
            <a:off x="6443074" y="935666"/>
            <a:ext cx="2067542" cy="1041800"/>
          </a:xfrm>
          <a:prstGeom prst="rect">
            <a:avLst/>
          </a:prstGeom>
        </p:spPr>
      </p:pic>
    </p:spTree>
    <p:extLst>
      <p:ext uri="{BB962C8B-B14F-4D97-AF65-F5344CB8AC3E}">
        <p14:creationId xmlns:p14="http://schemas.microsoft.com/office/powerpoint/2010/main" val="1258847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989E2-2FA0-E7DC-CFBA-2110BF197C81}"/>
            </a:ext>
          </a:extLst>
        </p:cNvPr>
        <p:cNvGrpSpPr/>
        <p:nvPr/>
      </p:nvGrpSpPr>
      <p:grpSpPr>
        <a:xfrm>
          <a:off x="0" y="0"/>
          <a:ext cx="0" cy="0"/>
          <a:chOff x="0" y="0"/>
          <a:chExt cx="0" cy="0"/>
        </a:xfrm>
      </p:grpSpPr>
      <p:pic>
        <p:nvPicPr>
          <p:cNvPr id="8" name="Image 7" descr="Une image contenant plein air, Loisir de plein air, eau, arbre&#10;&#10;Le contenu généré par l’IA peut être incorrect.">
            <a:extLst>
              <a:ext uri="{FF2B5EF4-FFF2-40B4-BE49-F238E27FC236}">
                <a16:creationId xmlns:a16="http://schemas.microsoft.com/office/drawing/2014/main" id="{3E69B8D5-BEED-5F1F-AA13-658872EE6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218" y="4668581"/>
            <a:ext cx="3727408" cy="2795556"/>
          </a:xfrm>
          <a:prstGeom prst="rect">
            <a:avLst/>
          </a:prstGeom>
        </p:spPr>
      </p:pic>
      <p:pic>
        <p:nvPicPr>
          <p:cNvPr id="5" name="Image 4">
            <a:extLst>
              <a:ext uri="{FF2B5EF4-FFF2-40B4-BE49-F238E27FC236}">
                <a16:creationId xmlns:a16="http://schemas.microsoft.com/office/drawing/2014/main" id="{422DF1B7-101B-0306-3840-980E0E58CE8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1732" t="6899" b="9659"/>
          <a:stretch/>
        </p:blipFill>
        <p:spPr>
          <a:xfrm rot="5400000">
            <a:off x="8350334" y="3047"/>
            <a:ext cx="4058290" cy="3720291"/>
          </a:xfrm>
          <a:prstGeom prst="rect">
            <a:avLst/>
          </a:prstGeom>
        </p:spPr>
      </p:pic>
      <p:sp>
        <p:nvSpPr>
          <p:cNvPr id="4" name="Rectangle 3">
            <a:extLst>
              <a:ext uri="{FF2B5EF4-FFF2-40B4-BE49-F238E27FC236}">
                <a16:creationId xmlns:a16="http://schemas.microsoft.com/office/drawing/2014/main" id="{B63F38B1-B732-E96F-D558-CBF360953CDD}"/>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C44D9EFA-9C14-E345-8DA0-F52642A34211}"/>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Etudes, réseau de suivis et de connaissance…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BE560328-6582-1D60-3547-68AE274367F7}"/>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21" name="ZoneTexte 20">
            <a:extLst>
              <a:ext uri="{FF2B5EF4-FFF2-40B4-BE49-F238E27FC236}">
                <a16:creationId xmlns:a16="http://schemas.microsoft.com/office/drawing/2014/main" id="{0F3FEC5A-E633-A407-9CCF-86B2CB2C54CC}"/>
              </a:ext>
            </a:extLst>
          </p:cNvPr>
          <p:cNvSpPr txBox="1"/>
          <p:nvPr/>
        </p:nvSpPr>
        <p:spPr>
          <a:xfrm>
            <a:off x="171653" y="1065006"/>
            <a:ext cx="8051715" cy="1477328"/>
          </a:xfrm>
          <a:prstGeom prst="rect">
            <a:avLst/>
          </a:prstGeom>
          <a:noFill/>
        </p:spPr>
        <p:txBody>
          <a:bodyPr wrap="square">
            <a:spAutoFit/>
          </a:bodyPr>
          <a:lstStyle/>
          <a:p>
            <a:pPr marL="285750" indent="-285750" algn="just">
              <a:buFont typeface="Arial" panose="020B0604020202020204" pitchFamily="34" charset="0"/>
              <a:buChar char="•"/>
            </a:pPr>
            <a:r>
              <a:rPr lang="fr-FR" dirty="0"/>
              <a:t>Réseau de suivi piscicole (</a:t>
            </a:r>
            <a:r>
              <a:rPr lang="fr-FR" sz="1400" dirty="0"/>
              <a:t>réseau FD, N2000, frayères BRO,…</a:t>
            </a:r>
            <a:r>
              <a:rPr lang="fr-FR" dirty="0"/>
              <a:t>)</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dirty="0"/>
              <a:t>Réseau de suivi thermique (</a:t>
            </a:r>
            <a:r>
              <a:rPr lang="fr-FR" sz="1400" dirty="0"/>
              <a:t>et hydrologique sur les frayères BRO</a:t>
            </a:r>
            <a:r>
              <a:rPr lang="fr-FR" dirty="0"/>
              <a:t>)</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p:txBody>
      </p:sp>
      <p:pic>
        <p:nvPicPr>
          <p:cNvPr id="3" name="Image 2">
            <a:extLst>
              <a:ext uri="{FF2B5EF4-FFF2-40B4-BE49-F238E27FC236}">
                <a16:creationId xmlns:a16="http://schemas.microsoft.com/office/drawing/2014/main" id="{6A290AE9-322D-ED4D-AA07-8FB659DE60DE}"/>
              </a:ext>
            </a:extLst>
          </p:cNvPr>
          <p:cNvPicPr>
            <a:picLocks noChangeAspect="1"/>
          </p:cNvPicPr>
          <p:nvPr/>
        </p:nvPicPr>
        <p:blipFill>
          <a:blip r:embed="rId6"/>
          <a:stretch>
            <a:fillRect/>
          </a:stretch>
        </p:blipFill>
        <p:spPr>
          <a:xfrm>
            <a:off x="57150" y="3554257"/>
            <a:ext cx="5391270" cy="2453028"/>
          </a:xfrm>
          <a:prstGeom prst="rect">
            <a:avLst/>
          </a:prstGeom>
        </p:spPr>
      </p:pic>
      <p:pic>
        <p:nvPicPr>
          <p:cNvPr id="9" name="Image 8">
            <a:extLst>
              <a:ext uri="{FF2B5EF4-FFF2-40B4-BE49-F238E27FC236}">
                <a16:creationId xmlns:a16="http://schemas.microsoft.com/office/drawing/2014/main" id="{5BE03674-3BD0-97A1-2896-F04FF2B6359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23485" y="1980174"/>
            <a:ext cx="2988732" cy="1992488"/>
          </a:xfrm>
          <a:prstGeom prst="rect">
            <a:avLst/>
          </a:prstGeom>
        </p:spPr>
      </p:pic>
      <p:pic>
        <p:nvPicPr>
          <p:cNvPr id="12" name="Image 11">
            <a:extLst>
              <a:ext uri="{FF2B5EF4-FFF2-40B4-BE49-F238E27FC236}">
                <a16:creationId xmlns:a16="http://schemas.microsoft.com/office/drawing/2014/main" id="{B1DBAF68-F713-14C6-0C4D-C656A71B44B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6448"/>
          <a:stretch/>
        </p:blipFill>
        <p:spPr>
          <a:xfrm>
            <a:off x="5523488" y="3949489"/>
            <a:ext cx="2988729" cy="2097014"/>
          </a:xfrm>
          <a:prstGeom prst="rect">
            <a:avLst/>
          </a:prstGeom>
        </p:spPr>
      </p:pic>
      <p:pic>
        <p:nvPicPr>
          <p:cNvPr id="7" name="Image 6" descr="Une image contenant sol, texte, chaîne, plein air&#10;&#10;Description générée automatiquement">
            <a:extLst>
              <a:ext uri="{FF2B5EF4-FFF2-40B4-BE49-F238E27FC236}">
                <a16:creationId xmlns:a16="http://schemas.microsoft.com/office/drawing/2014/main" id="{A6CF9947-C455-E381-D3C3-2A982110C2C7}"/>
              </a:ext>
            </a:extLst>
          </p:cNvPr>
          <p:cNvPicPr>
            <a:picLocks noChangeAspect="1"/>
          </p:cNvPicPr>
          <p:nvPr/>
        </p:nvPicPr>
        <p:blipFill>
          <a:blip r:embed="rId9">
            <a:extLst>
              <a:ext uri="{28A0092B-C50C-407E-A947-70E740481C1C}">
                <a14:useLocalDpi xmlns:a14="http://schemas.microsoft.com/office/drawing/2010/main" val="0"/>
              </a:ext>
            </a:extLst>
          </a:blip>
          <a:srcRect l="13200" r="20399"/>
          <a:stretch/>
        </p:blipFill>
        <p:spPr>
          <a:xfrm rot="5400000">
            <a:off x="243709" y="2454632"/>
            <a:ext cx="1112705" cy="1256820"/>
          </a:xfrm>
          <a:prstGeom prst="rect">
            <a:avLst/>
          </a:prstGeom>
        </p:spPr>
      </p:pic>
      <p:pic>
        <p:nvPicPr>
          <p:cNvPr id="13" name="Image 12">
            <a:extLst>
              <a:ext uri="{FF2B5EF4-FFF2-40B4-BE49-F238E27FC236}">
                <a16:creationId xmlns:a16="http://schemas.microsoft.com/office/drawing/2014/main" id="{24261CB1-01B6-659C-37EF-8B188133C07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30575" t="23499" r="31662" b="24515"/>
          <a:stretch/>
        </p:blipFill>
        <p:spPr>
          <a:xfrm>
            <a:off x="1599552" y="2526689"/>
            <a:ext cx="1077715" cy="1112706"/>
          </a:xfrm>
          <a:prstGeom prst="rect">
            <a:avLst/>
          </a:prstGeom>
        </p:spPr>
      </p:pic>
      <p:pic>
        <p:nvPicPr>
          <p:cNvPr id="14" name="Picture 2" descr="Par capteur de pression submersible Niveau O">
            <a:extLst>
              <a:ext uri="{FF2B5EF4-FFF2-40B4-BE49-F238E27FC236}">
                <a16:creationId xmlns:a16="http://schemas.microsoft.com/office/drawing/2014/main" id="{FE004836-D7E1-0A85-AD89-93C7D3C6E1E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6023" b="36920"/>
          <a:stretch/>
        </p:blipFill>
        <p:spPr bwMode="auto">
          <a:xfrm>
            <a:off x="6031616" y="6354330"/>
            <a:ext cx="2191752" cy="400989"/>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55E3A1BF-5EC8-08C8-EBE0-B9E51C18C0CE}"/>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b="32816"/>
          <a:stretch/>
        </p:blipFill>
        <p:spPr>
          <a:xfrm>
            <a:off x="6443074" y="935666"/>
            <a:ext cx="2067542" cy="1041800"/>
          </a:xfrm>
          <a:prstGeom prst="rect">
            <a:avLst/>
          </a:prstGeom>
        </p:spPr>
      </p:pic>
    </p:spTree>
    <p:extLst>
      <p:ext uri="{BB962C8B-B14F-4D97-AF65-F5344CB8AC3E}">
        <p14:creationId xmlns:p14="http://schemas.microsoft.com/office/powerpoint/2010/main" val="707426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0A73C-1D1A-F79E-38CE-D78E2C4484F5}"/>
            </a:ext>
          </a:extLst>
        </p:cNvPr>
        <p:cNvGrpSpPr/>
        <p:nvPr/>
      </p:nvGrpSpPr>
      <p:grpSpPr>
        <a:xfrm>
          <a:off x="0" y="0"/>
          <a:ext cx="0" cy="0"/>
          <a:chOff x="0" y="0"/>
          <a:chExt cx="0" cy="0"/>
        </a:xfrm>
      </p:grpSpPr>
      <p:pic>
        <p:nvPicPr>
          <p:cNvPr id="8" name="Image 7" descr="Une image contenant plein air, Loisir de plein air, eau, arbre&#10;&#10;Le contenu généré par l’IA peut être incorrect.">
            <a:extLst>
              <a:ext uri="{FF2B5EF4-FFF2-40B4-BE49-F238E27FC236}">
                <a16:creationId xmlns:a16="http://schemas.microsoft.com/office/drawing/2014/main" id="{2D901135-C1D0-73CD-B1D0-1C3878376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218" y="4668581"/>
            <a:ext cx="3727408" cy="2795556"/>
          </a:xfrm>
          <a:prstGeom prst="rect">
            <a:avLst/>
          </a:prstGeom>
        </p:spPr>
      </p:pic>
      <p:pic>
        <p:nvPicPr>
          <p:cNvPr id="5" name="Image 4">
            <a:extLst>
              <a:ext uri="{FF2B5EF4-FFF2-40B4-BE49-F238E27FC236}">
                <a16:creationId xmlns:a16="http://schemas.microsoft.com/office/drawing/2014/main" id="{0A1F46C3-4DE8-7DF2-F3E1-33B0BF83240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1732" t="6899" b="9659"/>
          <a:stretch/>
        </p:blipFill>
        <p:spPr>
          <a:xfrm rot="5400000">
            <a:off x="8352498" y="52836"/>
            <a:ext cx="4006338" cy="3672666"/>
          </a:xfrm>
          <a:prstGeom prst="rect">
            <a:avLst/>
          </a:prstGeom>
        </p:spPr>
      </p:pic>
      <p:sp>
        <p:nvSpPr>
          <p:cNvPr id="4" name="Rectangle 3">
            <a:extLst>
              <a:ext uri="{FF2B5EF4-FFF2-40B4-BE49-F238E27FC236}">
                <a16:creationId xmlns:a16="http://schemas.microsoft.com/office/drawing/2014/main" id="{49EF03D4-48F0-AA36-0CBF-C2EE82A0CD04}"/>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1AF99248-F099-B5DC-03A5-40EF5EFEDB2E}"/>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Etudes, réseau de suivis et de connaissance…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D9D62CC2-C6C1-536F-724F-BE573899F290}"/>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21" name="ZoneTexte 20">
            <a:extLst>
              <a:ext uri="{FF2B5EF4-FFF2-40B4-BE49-F238E27FC236}">
                <a16:creationId xmlns:a16="http://schemas.microsoft.com/office/drawing/2014/main" id="{0BDC46AD-1DAA-9E9F-3E28-E449DDBD2C5C}"/>
              </a:ext>
            </a:extLst>
          </p:cNvPr>
          <p:cNvSpPr txBox="1"/>
          <p:nvPr/>
        </p:nvSpPr>
        <p:spPr>
          <a:xfrm>
            <a:off x="171653" y="1065006"/>
            <a:ext cx="8051715" cy="5909310"/>
          </a:xfrm>
          <a:prstGeom prst="rect">
            <a:avLst/>
          </a:prstGeom>
          <a:noFill/>
        </p:spPr>
        <p:txBody>
          <a:bodyPr wrap="square">
            <a:spAutoFit/>
          </a:bodyPr>
          <a:lstStyle/>
          <a:p>
            <a:pPr marL="285750" indent="-285750" algn="just">
              <a:buFont typeface="Arial" panose="020B0604020202020204" pitchFamily="34" charset="0"/>
              <a:buChar char="•"/>
            </a:pPr>
            <a:r>
              <a:rPr lang="fr-FR" dirty="0"/>
              <a:t>Réseau de suivi piscicole (</a:t>
            </a:r>
            <a:r>
              <a:rPr lang="fr-FR" sz="1400" dirty="0"/>
              <a:t>réseau FD, N2000, frayères BRO,…</a:t>
            </a:r>
            <a:r>
              <a:rPr lang="fr-FR" dirty="0"/>
              <a:t>)</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dirty="0"/>
              <a:t>Réseau de suivi thermique (</a:t>
            </a:r>
            <a:r>
              <a:rPr lang="fr-FR" sz="1400" dirty="0"/>
              <a:t>et hydrologique sur les frayères BRO</a:t>
            </a:r>
            <a:r>
              <a:rPr lang="fr-FR" dirty="0"/>
              <a:t>)</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dirty="0"/>
              <a:t>Études ponctuelles (</a:t>
            </a:r>
            <a:r>
              <a:rPr lang="fr-FR" sz="1400" dirty="0"/>
              <a:t>RCE, </a:t>
            </a:r>
            <a:r>
              <a:rPr lang="fr-FR" sz="1400" dirty="0" err="1"/>
              <a:t>MonitoANG</a:t>
            </a:r>
            <a:r>
              <a:rPr lang="fr-FR" sz="1400" dirty="0"/>
              <a:t>, habitats,…</a:t>
            </a:r>
            <a:r>
              <a:rPr lang="fr-FR" dirty="0"/>
              <a:t>)</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r>
              <a:rPr lang="fr-FR" b="1" dirty="0">
                <a:solidFill>
                  <a:srgbClr val="1C307E"/>
                </a:solidFill>
              </a:rPr>
              <a:t>Permettent de caractériser l’état des cours d’eau, améliorer les connaissances et surveiller leur évolution.</a:t>
            </a:r>
          </a:p>
          <a:p>
            <a:pPr marL="285750" indent="-285750" algn="just">
              <a:buFont typeface="Arial" panose="020B0604020202020204" pitchFamily="34" charset="0"/>
              <a:buChar char="•"/>
            </a:pPr>
            <a:endParaRPr lang="fr-FR" dirty="0"/>
          </a:p>
        </p:txBody>
      </p:sp>
      <p:pic>
        <p:nvPicPr>
          <p:cNvPr id="3" name="Image 2">
            <a:extLst>
              <a:ext uri="{FF2B5EF4-FFF2-40B4-BE49-F238E27FC236}">
                <a16:creationId xmlns:a16="http://schemas.microsoft.com/office/drawing/2014/main" id="{C8AB330C-D943-E54B-9B27-BA1C34B1E086}"/>
              </a:ext>
            </a:extLst>
          </p:cNvPr>
          <p:cNvPicPr>
            <a:picLocks noChangeAspect="1"/>
          </p:cNvPicPr>
          <p:nvPr/>
        </p:nvPicPr>
        <p:blipFill>
          <a:blip r:embed="rId6"/>
          <a:stretch>
            <a:fillRect/>
          </a:stretch>
        </p:blipFill>
        <p:spPr>
          <a:xfrm>
            <a:off x="57150" y="3554257"/>
            <a:ext cx="5391270" cy="2453028"/>
          </a:xfrm>
          <a:prstGeom prst="rect">
            <a:avLst/>
          </a:prstGeom>
        </p:spPr>
      </p:pic>
      <p:pic>
        <p:nvPicPr>
          <p:cNvPr id="6" name="Image 5">
            <a:extLst>
              <a:ext uri="{FF2B5EF4-FFF2-40B4-BE49-F238E27FC236}">
                <a16:creationId xmlns:a16="http://schemas.microsoft.com/office/drawing/2014/main" id="{C4398388-A5A2-DF0E-2B85-3F65D5D42F2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12218" y="2526689"/>
            <a:ext cx="3686997" cy="2607286"/>
          </a:xfrm>
          <a:prstGeom prst="rect">
            <a:avLst/>
          </a:prstGeom>
        </p:spPr>
      </p:pic>
      <p:pic>
        <p:nvPicPr>
          <p:cNvPr id="9" name="Image 8">
            <a:extLst>
              <a:ext uri="{FF2B5EF4-FFF2-40B4-BE49-F238E27FC236}">
                <a16:creationId xmlns:a16="http://schemas.microsoft.com/office/drawing/2014/main" id="{EFD70156-535F-401F-4E0E-E3D9C764A5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523485" y="1980174"/>
            <a:ext cx="2988732" cy="1992488"/>
          </a:xfrm>
          <a:prstGeom prst="rect">
            <a:avLst/>
          </a:prstGeom>
        </p:spPr>
      </p:pic>
      <p:pic>
        <p:nvPicPr>
          <p:cNvPr id="10" name="Image 9">
            <a:extLst>
              <a:ext uri="{FF2B5EF4-FFF2-40B4-BE49-F238E27FC236}">
                <a16:creationId xmlns:a16="http://schemas.microsoft.com/office/drawing/2014/main" id="{5B005FC7-FEA5-7E80-90B7-34499C4F3D1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1721" b="22565"/>
          <a:stretch/>
        </p:blipFill>
        <p:spPr>
          <a:xfrm>
            <a:off x="2848348" y="2513298"/>
            <a:ext cx="2662937" cy="1112706"/>
          </a:xfrm>
          <a:prstGeom prst="rect">
            <a:avLst/>
          </a:prstGeom>
        </p:spPr>
      </p:pic>
      <p:pic>
        <p:nvPicPr>
          <p:cNvPr id="11" name="Image 10">
            <a:extLst>
              <a:ext uri="{FF2B5EF4-FFF2-40B4-BE49-F238E27FC236}">
                <a16:creationId xmlns:a16="http://schemas.microsoft.com/office/drawing/2014/main" id="{09DCE430-1CF7-71B2-87FE-D5C683A4BC06}"/>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b="32816"/>
          <a:stretch/>
        </p:blipFill>
        <p:spPr>
          <a:xfrm>
            <a:off x="6443074" y="935666"/>
            <a:ext cx="2067542" cy="1041800"/>
          </a:xfrm>
          <a:prstGeom prst="rect">
            <a:avLst/>
          </a:prstGeom>
        </p:spPr>
      </p:pic>
      <p:pic>
        <p:nvPicPr>
          <p:cNvPr id="12" name="Image 11">
            <a:extLst>
              <a:ext uri="{FF2B5EF4-FFF2-40B4-BE49-F238E27FC236}">
                <a16:creationId xmlns:a16="http://schemas.microsoft.com/office/drawing/2014/main" id="{8CE9E251-9AD9-AFAB-1587-661776AFF380}"/>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6448"/>
          <a:stretch/>
        </p:blipFill>
        <p:spPr>
          <a:xfrm>
            <a:off x="5523488" y="3949489"/>
            <a:ext cx="2988729" cy="2097014"/>
          </a:xfrm>
          <a:prstGeom prst="rect">
            <a:avLst/>
          </a:prstGeom>
        </p:spPr>
      </p:pic>
      <p:pic>
        <p:nvPicPr>
          <p:cNvPr id="7" name="Image 6" descr="Une image contenant sol, texte, chaîne, plein air&#10;&#10;Description générée automatiquement">
            <a:extLst>
              <a:ext uri="{FF2B5EF4-FFF2-40B4-BE49-F238E27FC236}">
                <a16:creationId xmlns:a16="http://schemas.microsoft.com/office/drawing/2014/main" id="{2D9C6834-36A8-05A9-FE32-B87471294BA5}"/>
              </a:ext>
            </a:extLst>
          </p:cNvPr>
          <p:cNvPicPr>
            <a:picLocks noChangeAspect="1"/>
          </p:cNvPicPr>
          <p:nvPr/>
        </p:nvPicPr>
        <p:blipFill>
          <a:blip r:embed="rId12">
            <a:extLst>
              <a:ext uri="{28A0092B-C50C-407E-A947-70E740481C1C}">
                <a14:useLocalDpi xmlns:a14="http://schemas.microsoft.com/office/drawing/2010/main" val="0"/>
              </a:ext>
            </a:extLst>
          </a:blip>
          <a:srcRect l="13200" r="20399"/>
          <a:stretch/>
        </p:blipFill>
        <p:spPr>
          <a:xfrm rot="5400000">
            <a:off x="243709" y="2454632"/>
            <a:ext cx="1112705" cy="1256820"/>
          </a:xfrm>
          <a:prstGeom prst="rect">
            <a:avLst/>
          </a:prstGeom>
        </p:spPr>
      </p:pic>
      <p:pic>
        <p:nvPicPr>
          <p:cNvPr id="13" name="Image 12">
            <a:extLst>
              <a:ext uri="{FF2B5EF4-FFF2-40B4-BE49-F238E27FC236}">
                <a16:creationId xmlns:a16="http://schemas.microsoft.com/office/drawing/2014/main" id="{CB0C5BA2-2F33-AE91-64E7-A5E050C5FED3}"/>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30575" t="23499" r="31662" b="24515"/>
          <a:stretch/>
        </p:blipFill>
        <p:spPr>
          <a:xfrm>
            <a:off x="1599552" y="2526689"/>
            <a:ext cx="1077715" cy="1112706"/>
          </a:xfrm>
          <a:prstGeom prst="rect">
            <a:avLst/>
          </a:prstGeom>
        </p:spPr>
      </p:pic>
      <p:pic>
        <p:nvPicPr>
          <p:cNvPr id="14" name="Picture 2" descr="Par capteur de pression submersible Niveau O">
            <a:extLst>
              <a:ext uri="{FF2B5EF4-FFF2-40B4-BE49-F238E27FC236}">
                <a16:creationId xmlns:a16="http://schemas.microsoft.com/office/drawing/2014/main" id="{3D881E3E-BC6D-B2F5-96E1-6928C680E1B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6023" b="36920"/>
          <a:stretch/>
        </p:blipFill>
        <p:spPr bwMode="auto">
          <a:xfrm>
            <a:off x="6031616" y="6354330"/>
            <a:ext cx="2191752" cy="400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071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61CA2-BC0A-F156-1BCC-297E663CD315}"/>
            </a:ext>
          </a:extLst>
        </p:cNvPr>
        <p:cNvGrpSpPr/>
        <p:nvPr/>
      </p:nvGrpSpPr>
      <p:grpSpPr>
        <a:xfrm>
          <a:off x="0" y="0"/>
          <a:ext cx="0" cy="0"/>
          <a:chOff x="0" y="0"/>
          <a:chExt cx="0" cy="0"/>
        </a:xfrm>
      </p:grpSpPr>
      <p:pic>
        <p:nvPicPr>
          <p:cNvPr id="53" name="Image 52" descr="Une image contenant insecte, libellules&#10;&#10;Le contenu généré par l’IA peut être incorrect.">
            <a:extLst>
              <a:ext uri="{FF2B5EF4-FFF2-40B4-BE49-F238E27FC236}">
                <a16:creationId xmlns:a16="http://schemas.microsoft.com/office/drawing/2014/main" id="{AEF6F28D-C4A4-CCA9-B06C-C404ABD1A52D}"/>
              </a:ext>
            </a:extLst>
          </p:cNvPr>
          <p:cNvPicPr>
            <a:picLocks noChangeAspect="1"/>
          </p:cNvPicPr>
          <p:nvPr/>
        </p:nvPicPr>
        <p:blipFill>
          <a:blip r:embed="rId3">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8022621" y="943557"/>
            <a:ext cx="5906047" cy="5922499"/>
          </a:xfrm>
          <a:prstGeom prst="rect">
            <a:avLst/>
          </a:prstGeom>
        </p:spPr>
      </p:pic>
      <p:sp>
        <p:nvSpPr>
          <p:cNvPr id="4" name="Rectangle 3">
            <a:extLst>
              <a:ext uri="{FF2B5EF4-FFF2-40B4-BE49-F238E27FC236}">
                <a16:creationId xmlns:a16="http://schemas.microsoft.com/office/drawing/2014/main" id="{681529AD-924C-90F0-635F-1D24D226B62E}"/>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145A5551-19B0-073A-B2BF-AE985E3FE0FE}"/>
              </a:ext>
            </a:extLst>
          </p:cNvPr>
          <p:cNvSpPr>
            <a:spLocks noGrp="1"/>
          </p:cNvSpPr>
          <p:nvPr>
            <p:ph type="title"/>
          </p:nvPr>
        </p:nvSpPr>
        <p:spPr>
          <a:xfrm>
            <a:off x="48151" y="-2706"/>
            <a:ext cx="11256081" cy="926779"/>
          </a:xfrm>
        </p:spPr>
        <p:txBody>
          <a:bodyPr>
            <a:normAutofit/>
          </a:bodyPr>
          <a:lstStyle/>
          <a:p>
            <a:r>
              <a:rPr lang="fr-FR" sz="3600" b="1" i="1" dirty="0">
                <a:solidFill>
                  <a:srgbClr val="FFFFFF"/>
                </a:solidFill>
                <a:effectLst/>
              </a:rPr>
              <a:t>La Pêche de loisir : « 2</a:t>
            </a:r>
            <a:r>
              <a:rPr lang="fr-FR" sz="3600" b="1" i="1" baseline="30000" dirty="0">
                <a:solidFill>
                  <a:srgbClr val="FFFFFF"/>
                </a:solidFill>
                <a:effectLst/>
              </a:rPr>
              <a:t>ème</a:t>
            </a:r>
            <a:r>
              <a:rPr lang="fr-FR" sz="3600" b="1" i="1" dirty="0">
                <a:solidFill>
                  <a:srgbClr val="FFFFFF"/>
                </a:solidFill>
                <a:effectLst/>
              </a:rPr>
              <a:t>  réseau associatif français »</a:t>
            </a:r>
            <a:endParaRPr lang="fr-FR" sz="36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7A6E9126-5C65-00E0-5B3E-8E5C69856ED5}"/>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pic>
        <p:nvPicPr>
          <p:cNvPr id="17" name="Image 9">
            <a:extLst>
              <a:ext uri="{FF2B5EF4-FFF2-40B4-BE49-F238E27FC236}">
                <a16:creationId xmlns:a16="http://schemas.microsoft.com/office/drawing/2014/main" id="{A2AC9221-3222-6A8B-9CFB-9BC898548C0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4853" y="322328"/>
            <a:ext cx="5737225"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Ellipse 28">
            <a:extLst>
              <a:ext uri="{FF2B5EF4-FFF2-40B4-BE49-F238E27FC236}">
                <a16:creationId xmlns:a16="http://schemas.microsoft.com/office/drawing/2014/main" id="{E8679AF7-33AA-DDE4-E05D-FDDEA0DAB577}"/>
              </a:ext>
            </a:extLst>
          </p:cNvPr>
          <p:cNvSpPr/>
          <p:nvPr/>
        </p:nvSpPr>
        <p:spPr>
          <a:xfrm>
            <a:off x="382657" y="1842452"/>
            <a:ext cx="1669699" cy="876731"/>
          </a:xfrm>
          <a:prstGeom prst="ellipse">
            <a:avLst/>
          </a:prstGeom>
          <a:solidFill>
            <a:srgbClr val="000066"/>
          </a:solidFill>
          <a:ln>
            <a:noFill/>
          </a:ln>
        </p:spPr>
        <p:style>
          <a:lnRef idx="1">
            <a:schemeClr val="accent6"/>
          </a:lnRef>
          <a:fillRef idx="2">
            <a:schemeClr val="accent6"/>
          </a:fillRef>
          <a:effectRef idx="1">
            <a:schemeClr val="accent6"/>
          </a:effectRef>
          <a:fontRef idx="minor">
            <a:schemeClr val="dk1"/>
          </a:fontRef>
        </p:style>
        <p:txBody>
          <a:bodyPr anchor="ctr"/>
          <a:lstStyle/>
          <a:p>
            <a:pPr algn="ctr" defTabSz="914400" eaLnBrk="1" fontAlgn="auto" hangingPunct="1">
              <a:spcBef>
                <a:spcPts val="0"/>
              </a:spcBef>
              <a:spcAft>
                <a:spcPts val="0"/>
              </a:spcAft>
              <a:defRPr/>
            </a:pPr>
            <a:r>
              <a:rPr lang="fr-FR" sz="1400" dirty="0">
                <a:solidFill>
                  <a:schemeClr val="bg1"/>
                </a:solidFill>
              </a:rPr>
              <a:t>8 Associations Migrateurs</a:t>
            </a:r>
          </a:p>
        </p:txBody>
      </p:sp>
      <p:sp>
        <p:nvSpPr>
          <p:cNvPr id="35" name="ZoneTexte 10">
            <a:extLst>
              <a:ext uri="{FF2B5EF4-FFF2-40B4-BE49-F238E27FC236}">
                <a16:creationId xmlns:a16="http://schemas.microsoft.com/office/drawing/2014/main" id="{270E6B20-84F7-B2F4-DB8D-77FBC9E47BE7}"/>
              </a:ext>
            </a:extLst>
          </p:cNvPr>
          <p:cNvSpPr txBox="1">
            <a:spLocks noChangeArrowheads="1"/>
          </p:cNvSpPr>
          <p:nvPr/>
        </p:nvSpPr>
        <p:spPr bwMode="auto">
          <a:xfrm>
            <a:off x="9703927" y="6419418"/>
            <a:ext cx="248949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fr-FR" altLang="fr-FR" sz="1200" dirty="0">
                <a:solidFill>
                  <a:srgbClr val="000000"/>
                </a:solidFill>
              </a:rPr>
              <a:t>*</a:t>
            </a:r>
            <a:r>
              <a:rPr lang="fr-FR" altLang="fr-FR" sz="1000" dirty="0">
                <a:solidFill>
                  <a:srgbClr val="000000"/>
                </a:solidFill>
              </a:rPr>
              <a:t>Associations Départementales Agréées de</a:t>
            </a:r>
            <a:br>
              <a:rPr lang="fr-FR" altLang="fr-FR" sz="1000" dirty="0">
                <a:solidFill>
                  <a:srgbClr val="000000"/>
                </a:solidFill>
              </a:rPr>
            </a:br>
            <a:r>
              <a:rPr lang="fr-FR" altLang="fr-FR" sz="1000" dirty="0">
                <a:solidFill>
                  <a:srgbClr val="000000"/>
                </a:solidFill>
              </a:rPr>
              <a:t>Pêcheurs Amateurs aux Engins et aux Filets</a:t>
            </a:r>
          </a:p>
        </p:txBody>
      </p:sp>
      <p:sp>
        <p:nvSpPr>
          <p:cNvPr id="41" name="ZoneTexte 40">
            <a:extLst>
              <a:ext uri="{FF2B5EF4-FFF2-40B4-BE49-F238E27FC236}">
                <a16:creationId xmlns:a16="http://schemas.microsoft.com/office/drawing/2014/main" id="{C067F54A-05A4-3D1E-43B7-A617D0F249AB}"/>
              </a:ext>
            </a:extLst>
          </p:cNvPr>
          <p:cNvSpPr txBox="1"/>
          <p:nvPr/>
        </p:nvSpPr>
        <p:spPr>
          <a:xfrm>
            <a:off x="82107" y="1008233"/>
            <a:ext cx="7236062" cy="510778"/>
          </a:xfrm>
          <a:prstGeom prst="roundRect">
            <a:avLst/>
          </a:prstGeom>
          <a:noFill/>
          <a:ln w="38100">
            <a:solidFill>
              <a:srgbClr val="872D90"/>
            </a:solidFill>
          </a:ln>
        </p:spPr>
        <p:txBody>
          <a:bodyPr wrap="square">
            <a:spAutoFit/>
          </a:bodyPr>
          <a:lstStyle/>
          <a:p>
            <a:r>
              <a:rPr lang="fr-FR" sz="1200" b="1" i="0" dirty="0">
                <a:solidFill>
                  <a:srgbClr val="000000"/>
                </a:solidFill>
                <a:effectLst/>
              </a:rPr>
              <a:t>Représenter la pêche de loisir </a:t>
            </a:r>
            <a:r>
              <a:rPr lang="fr-FR" sz="1200" b="0" i="0" dirty="0">
                <a:solidFill>
                  <a:srgbClr val="000000"/>
                </a:solidFill>
                <a:effectLst/>
              </a:rPr>
              <a:t>auprès de multiples instances telles que le Ministère de la Transition écologique, les groupes d’étude pêche à l’Assemblée Nationale et au Sénat, Comité National de l’Eau, etc.</a:t>
            </a:r>
            <a:endParaRPr lang="fr-FR" sz="1200" dirty="0"/>
          </a:p>
        </p:txBody>
      </p:sp>
      <p:sp>
        <p:nvSpPr>
          <p:cNvPr id="43" name="ZoneTexte 42">
            <a:extLst>
              <a:ext uri="{FF2B5EF4-FFF2-40B4-BE49-F238E27FC236}">
                <a16:creationId xmlns:a16="http://schemas.microsoft.com/office/drawing/2014/main" id="{C7F80719-0A24-57D5-D257-611D85E72AF4}"/>
              </a:ext>
            </a:extLst>
          </p:cNvPr>
          <p:cNvSpPr txBox="1"/>
          <p:nvPr/>
        </p:nvSpPr>
        <p:spPr>
          <a:xfrm>
            <a:off x="82107" y="3221194"/>
            <a:ext cx="5032818" cy="1294964"/>
          </a:xfrm>
          <a:prstGeom prst="roundRect">
            <a:avLst/>
          </a:prstGeom>
          <a:noFill/>
          <a:ln w="38100">
            <a:solidFill>
              <a:srgbClr val="DE007B"/>
            </a:solidFill>
          </a:ln>
        </p:spPr>
        <p:txBody>
          <a:bodyPr wrap="square">
            <a:spAutoFit/>
          </a:bodyPr>
          <a:lstStyle/>
          <a:p>
            <a:pPr marL="171450" indent="-171450">
              <a:lnSpc>
                <a:spcPts val="1650"/>
              </a:lnSpc>
              <a:buFont typeface="Arial" panose="020B0604020202020204" pitchFamily="34" charset="0"/>
              <a:buChar char="•"/>
            </a:pPr>
            <a:r>
              <a:rPr lang="fr-FR" sz="1200" b="1" i="0" dirty="0">
                <a:solidFill>
                  <a:srgbClr val="000000"/>
                </a:solidFill>
                <a:effectLst/>
              </a:rPr>
              <a:t>Encadrer et développer </a:t>
            </a:r>
            <a:r>
              <a:rPr lang="fr-FR" sz="1200" b="0" i="0" dirty="0">
                <a:solidFill>
                  <a:srgbClr val="000000"/>
                </a:solidFill>
                <a:effectLst/>
              </a:rPr>
              <a:t>la pêche de loisir</a:t>
            </a:r>
            <a:endParaRPr lang="fr-FR" sz="1200" dirty="0">
              <a:solidFill>
                <a:srgbClr val="000000"/>
              </a:solidFill>
              <a:effectLst/>
            </a:endParaRPr>
          </a:p>
          <a:p>
            <a:pPr marL="171450" indent="-171450">
              <a:lnSpc>
                <a:spcPts val="1650"/>
              </a:lnSpc>
              <a:buFont typeface="Arial" panose="020B0604020202020204" pitchFamily="34" charset="0"/>
              <a:buChar char="•"/>
            </a:pPr>
            <a:r>
              <a:rPr lang="fr-FR" sz="1200" b="0" i="0" dirty="0">
                <a:solidFill>
                  <a:srgbClr val="000000"/>
                </a:solidFill>
                <a:effectLst/>
              </a:rPr>
              <a:t>Mener des actions d’</a:t>
            </a:r>
            <a:r>
              <a:rPr lang="fr-FR" sz="1200" b="1" i="0" dirty="0">
                <a:solidFill>
                  <a:srgbClr val="000000"/>
                </a:solidFill>
                <a:effectLst/>
              </a:rPr>
              <a:t>éducation</a:t>
            </a:r>
            <a:r>
              <a:rPr lang="fr-FR" sz="1200" b="0" i="0" dirty="0">
                <a:solidFill>
                  <a:srgbClr val="000000"/>
                </a:solidFill>
                <a:effectLst/>
              </a:rPr>
              <a:t> à l’environnement</a:t>
            </a:r>
            <a:endParaRPr lang="fr-FR" sz="1200" dirty="0">
              <a:solidFill>
                <a:srgbClr val="000000"/>
              </a:solidFill>
              <a:effectLst/>
            </a:endParaRPr>
          </a:p>
          <a:p>
            <a:pPr marL="171450" indent="-171450">
              <a:lnSpc>
                <a:spcPts val="1650"/>
              </a:lnSpc>
              <a:buFont typeface="Arial" panose="020B0604020202020204" pitchFamily="34" charset="0"/>
              <a:buChar char="•"/>
            </a:pPr>
            <a:r>
              <a:rPr lang="fr-FR" sz="1200" b="1" i="0" dirty="0">
                <a:solidFill>
                  <a:srgbClr val="000000"/>
                </a:solidFill>
                <a:effectLst/>
              </a:rPr>
              <a:t>Protéger et restaurer </a:t>
            </a:r>
            <a:r>
              <a:rPr lang="fr-FR" sz="1200" b="0" i="0" dirty="0">
                <a:solidFill>
                  <a:srgbClr val="000000"/>
                </a:solidFill>
                <a:effectLst/>
              </a:rPr>
              <a:t>le patrimoine piscicole et les milieux aquatiques</a:t>
            </a:r>
            <a:endParaRPr lang="fr-FR" sz="1200" dirty="0">
              <a:solidFill>
                <a:srgbClr val="000000"/>
              </a:solidFill>
              <a:effectLst/>
            </a:endParaRPr>
          </a:p>
          <a:p>
            <a:pPr marL="171450" indent="-171450">
              <a:lnSpc>
                <a:spcPts val="1650"/>
              </a:lnSpc>
              <a:buFont typeface="Arial" panose="020B0604020202020204" pitchFamily="34" charset="0"/>
              <a:buChar char="•"/>
            </a:pPr>
            <a:r>
              <a:rPr lang="fr-FR" sz="1200" b="0" i="0" dirty="0">
                <a:solidFill>
                  <a:srgbClr val="000000"/>
                </a:solidFill>
                <a:effectLst/>
              </a:rPr>
              <a:t>Police de la pêche</a:t>
            </a:r>
            <a:endParaRPr lang="fr-FR" sz="1200" dirty="0">
              <a:solidFill>
                <a:srgbClr val="000000"/>
              </a:solidFill>
              <a:effectLst/>
            </a:endParaRPr>
          </a:p>
        </p:txBody>
      </p:sp>
      <p:sp>
        <p:nvSpPr>
          <p:cNvPr id="45" name="ZoneTexte 44">
            <a:extLst>
              <a:ext uri="{FF2B5EF4-FFF2-40B4-BE49-F238E27FC236}">
                <a16:creationId xmlns:a16="http://schemas.microsoft.com/office/drawing/2014/main" id="{018F13F0-8D3F-A280-168E-7E8DE4CDB490}"/>
              </a:ext>
            </a:extLst>
          </p:cNvPr>
          <p:cNvSpPr txBox="1"/>
          <p:nvPr/>
        </p:nvSpPr>
        <p:spPr>
          <a:xfrm>
            <a:off x="82106" y="4711681"/>
            <a:ext cx="5032818" cy="812563"/>
          </a:xfrm>
          <a:prstGeom prst="roundRect">
            <a:avLst/>
          </a:prstGeom>
          <a:noFill/>
          <a:ln w="38100">
            <a:solidFill>
              <a:srgbClr val="C7D401"/>
            </a:solidFill>
          </a:ln>
        </p:spPr>
        <p:txBody>
          <a:bodyPr wrap="square">
            <a:spAutoFit/>
          </a:bodyPr>
          <a:lstStyle/>
          <a:p>
            <a:pPr marL="171450" indent="-171450">
              <a:lnSpc>
                <a:spcPts val="1650"/>
              </a:lnSpc>
              <a:buFont typeface="Arial" panose="020B0604020202020204" pitchFamily="34" charset="0"/>
              <a:buChar char="•"/>
            </a:pPr>
            <a:r>
              <a:rPr lang="fr-FR" sz="1200" b="1" i="0" dirty="0">
                <a:solidFill>
                  <a:srgbClr val="000000"/>
                </a:solidFill>
                <a:effectLst/>
              </a:rPr>
              <a:t>Gestion</a:t>
            </a:r>
            <a:r>
              <a:rPr lang="fr-FR" sz="1200" b="0" i="0" dirty="0">
                <a:solidFill>
                  <a:srgbClr val="000000"/>
                </a:solidFill>
                <a:effectLst/>
              </a:rPr>
              <a:t> des baux de pêches et </a:t>
            </a:r>
            <a:r>
              <a:rPr lang="fr-FR" sz="1200" i="0" dirty="0">
                <a:solidFill>
                  <a:srgbClr val="000000"/>
                </a:solidFill>
                <a:effectLst/>
              </a:rPr>
              <a:t>aménagement</a:t>
            </a:r>
            <a:r>
              <a:rPr lang="fr-FR" sz="1200" b="0" i="0" dirty="0">
                <a:solidFill>
                  <a:srgbClr val="000000"/>
                </a:solidFill>
                <a:effectLst/>
              </a:rPr>
              <a:t> des parcours de pêche</a:t>
            </a:r>
            <a:endParaRPr lang="fr-FR" sz="1200" dirty="0">
              <a:solidFill>
                <a:srgbClr val="000000"/>
              </a:solidFill>
              <a:effectLst/>
            </a:endParaRPr>
          </a:p>
          <a:p>
            <a:pPr marL="171450" indent="-171450">
              <a:lnSpc>
                <a:spcPts val="1650"/>
              </a:lnSpc>
              <a:buFont typeface="Arial" panose="020B0604020202020204" pitchFamily="34" charset="0"/>
              <a:buChar char="•"/>
            </a:pPr>
            <a:r>
              <a:rPr lang="fr-FR" sz="1200" b="1" i="0" dirty="0">
                <a:solidFill>
                  <a:srgbClr val="000000"/>
                </a:solidFill>
                <a:effectLst/>
              </a:rPr>
              <a:t>Education</a:t>
            </a:r>
            <a:r>
              <a:rPr lang="fr-FR" sz="1200" b="0" i="0" dirty="0">
                <a:solidFill>
                  <a:srgbClr val="000000"/>
                </a:solidFill>
                <a:effectLst/>
              </a:rPr>
              <a:t> à l’environnement au travers des Ateliers Pêche Nature</a:t>
            </a:r>
            <a:endParaRPr lang="fr-FR" sz="1200" dirty="0">
              <a:solidFill>
                <a:srgbClr val="000000"/>
              </a:solidFill>
              <a:effectLst/>
            </a:endParaRPr>
          </a:p>
          <a:p>
            <a:pPr marL="171450" indent="-171450">
              <a:lnSpc>
                <a:spcPts val="1650"/>
              </a:lnSpc>
              <a:buFont typeface="Arial" panose="020B0604020202020204" pitchFamily="34" charset="0"/>
              <a:buChar char="•"/>
            </a:pPr>
            <a:r>
              <a:rPr lang="fr-FR" sz="1200" b="0" i="0" dirty="0">
                <a:solidFill>
                  <a:srgbClr val="000000"/>
                </a:solidFill>
                <a:effectLst/>
              </a:rPr>
              <a:t>Police de la pêche</a:t>
            </a:r>
            <a:endParaRPr lang="fr-FR" sz="1200" dirty="0">
              <a:solidFill>
                <a:srgbClr val="000000"/>
              </a:solidFill>
              <a:effectLst/>
            </a:endParaRPr>
          </a:p>
        </p:txBody>
      </p:sp>
      <p:sp>
        <p:nvSpPr>
          <p:cNvPr id="47" name="ZoneTexte 46">
            <a:extLst>
              <a:ext uri="{FF2B5EF4-FFF2-40B4-BE49-F238E27FC236}">
                <a16:creationId xmlns:a16="http://schemas.microsoft.com/office/drawing/2014/main" id="{D2C717F1-8561-FDF9-B1A4-6FE39855FF96}"/>
              </a:ext>
            </a:extLst>
          </p:cNvPr>
          <p:cNvSpPr txBox="1"/>
          <p:nvPr/>
        </p:nvSpPr>
        <p:spPr>
          <a:xfrm>
            <a:off x="0" y="6155712"/>
            <a:ext cx="6701424" cy="276999"/>
          </a:xfrm>
          <a:prstGeom prst="rect">
            <a:avLst/>
          </a:prstGeom>
          <a:noFill/>
        </p:spPr>
        <p:txBody>
          <a:bodyPr wrap="square">
            <a:spAutoFit/>
          </a:bodyPr>
          <a:lstStyle/>
          <a:p>
            <a:r>
              <a:rPr lang="fr-FR" sz="1200" b="0" i="0" dirty="0">
                <a:solidFill>
                  <a:srgbClr val="000000"/>
                </a:solidFill>
                <a:effectLst/>
              </a:rPr>
              <a:t>Les bénévoles sont la base essentielle du réseau des SAAPL</a:t>
            </a:r>
            <a:endParaRPr lang="fr-FR" sz="1200" dirty="0"/>
          </a:p>
        </p:txBody>
      </p:sp>
      <p:sp>
        <p:nvSpPr>
          <p:cNvPr id="49" name="ZoneTexte 48">
            <a:extLst>
              <a:ext uri="{FF2B5EF4-FFF2-40B4-BE49-F238E27FC236}">
                <a16:creationId xmlns:a16="http://schemas.microsoft.com/office/drawing/2014/main" id="{DB61DE39-8A77-2CFD-3F57-FF85034F8CC9}"/>
              </a:ext>
            </a:extLst>
          </p:cNvPr>
          <p:cNvSpPr txBox="1"/>
          <p:nvPr/>
        </p:nvSpPr>
        <p:spPr>
          <a:xfrm>
            <a:off x="0" y="6397690"/>
            <a:ext cx="8828011" cy="461665"/>
          </a:xfrm>
          <a:prstGeom prst="rect">
            <a:avLst/>
          </a:prstGeom>
          <a:noFill/>
        </p:spPr>
        <p:txBody>
          <a:bodyPr wrap="square">
            <a:spAutoFit/>
          </a:bodyPr>
          <a:lstStyle/>
          <a:p>
            <a:r>
              <a:rPr lang="fr-FR" sz="1200" b="0" i="0" dirty="0">
                <a:solidFill>
                  <a:srgbClr val="000000"/>
                </a:solidFill>
                <a:effectLst/>
              </a:rPr>
              <a:t>Environ </a:t>
            </a:r>
            <a:r>
              <a:rPr lang="fr-FR" sz="1200" b="1" i="0" dirty="0">
                <a:solidFill>
                  <a:srgbClr val="000000"/>
                </a:solidFill>
                <a:effectLst/>
              </a:rPr>
              <a:t>40 000 bénévoles </a:t>
            </a:r>
            <a:r>
              <a:rPr lang="fr-FR" sz="1200" b="0" i="0" dirty="0">
                <a:solidFill>
                  <a:srgbClr val="000000"/>
                </a:solidFill>
                <a:effectLst/>
              </a:rPr>
              <a:t>sur l’ensemble du territoire, femmes et hommes passionnés et membres de leurs associations, s’investissent dans la vie et les missions des AAPPMA.</a:t>
            </a:r>
            <a:endParaRPr lang="fr-FR" sz="1200" dirty="0"/>
          </a:p>
        </p:txBody>
      </p:sp>
      <p:pic>
        <p:nvPicPr>
          <p:cNvPr id="55" name="Image 54">
            <a:extLst>
              <a:ext uri="{FF2B5EF4-FFF2-40B4-BE49-F238E27FC236}">
                <a16:creationId xmlns:a16="http://schemas.microsoft.com/office/drawing/2014/main" id="{F94A0849-9B22-B5A7-5275-D6A96E28A4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3730" y="2086276"/>
            <a:ext cx="1050613" cy="898350"/>
          </a:xfrm>
          <a:prstGeom prst="rect">
            <a:avLst/>
          </a:prstGeom>
        </p:spPr>
      </p:pic>
      <p:pic>
        <p:nvPicPr>
          <p:cNvPr id="56" name="Image 10">
            <a:extLst>
              <a:ext uri="{FF2B5EF4-FFF2-40B4-BE49-F238E27FC236}">
                <a16:creationId xmlns:a16="http://schemas.microsoft.com/office/drawing/2014/main" id="{280B6752-E147-BCA6-4F34-6C1C2F3904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910" y="1734852"/>
            <a:ext cx="112553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age 60" descr="Une image contenant texte, Graphique, Police, graphisme&#10;&#10;Le contenu généré par l’IA peut être incorrect.">
            <a:extLst>
              <a:ext uri="{FF2B5EF4-FFF2-40B4-BE49-F238E27FC236}">
                <a16:creationId xmlns:a16="http://schemas.microsoft.com/office/drawing/2014/main" id="{40DB85BB-B198-7261-C867-7B991DC1CF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4703" y="987545"/>
            <a:ext cx="886781" cy="1057875"/>
          </a:xfrm>
          <a:prstGeom prst="rect">
            <a:avLst/>
          </a:prstGeom>
        </p:spPr>
      </p:pic>
      <p:pic>
        <p:nvPicPr>
          <p:cNvPr id="63" name="Image 62" descr="Une image contenant texte, Police, Graphique, conception&#10;&#10;Le contenu généré par l’IA peut être incorrect.">
            <a:extLst>
              <a:ext uri="{FF2B5EF4-FFF2-40B4-BE49-F238E27FC236}">
                <a16:creationId xmlns:a16="http://schemas.microsoft.com/office/drawing/2014/main" id="{D7D95A64-FB43-B9FD-3718-5900DBF33768}"/>
              </a:ext>
            </a:extLst>
          </p:cNvPr>
          <p:cNvPicPr>
            <a:picLocks noChangeAspect="1"/>
          </p:cNvPicPr>
          <p:nvPr/>
        </p:nvPicPr>
        <p:blipFill>
          <a:blip r:embed="rId9">
            <a:clrChange>
              <a:clrFrom>
                <a:srgbClr val="FFFEFD"/>
              </a:clrFrom>
              <a:clrTo>
                <a:srgbClr val="FFFEFD">
                  <a:alpha val="0"/>
                </a:srgbClr>
              </a:clrTo>
            </a:clrChange>
            <a:extLst>
              <a:ext uri="{28A0092B-C50C-407E-A947-70E740481C1C}">
                <a14:useLocalDpi xmlns:a14="http://schemas.microsoft.com/office/drawing/2010/main" val="0"/>
              </a:ext>
            </a:extLst>
          </a:blip>
          <a:srcRect l="3173" t="9924" r="3105" b="11709"/>
          <a:stretch/>
        </p:blipFill>
        <p:spPr>
          <a:xfrm>
            <a:off x="10068090" y="2122143"/>
            <a:ext cx="1101176" cy="1018134"/>
          </a:xfrm>
          <a:prstGeom prst="rect">
            <a:avLst/>
          </a:prstGeom>
        </p:spPr>
      </p:pic>
      <p:pic>
        <p:nvPicPr>
          <p:cNvPr id="64" name="Image 63" descr="Une image contenant texte, Police, Graphique, graphisme&#10;&#10;Le contenu généré par l’IA peut être incorrect.">
            <a:extLst>
              <a:ext uri="{FF2B5EF4-FFF2-40B4-BE49-F238E27FC236}">
                <a16:creationId xmlns:a16="http://schemas.microsoft.com/office/drawing/2014/main" id="{AA8654EA-D926-4457-3D44-DC82E7B5BF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9631" y="3256215"/>
            <a:ext cx="836369" cy="983722"/>
          </a:xfrm>
          <a:prstGeom prst="rect">
            <a:avLst/>
          </a:prstGeom>
        </p:spPr>
      </p:pic>
      <p:sp>
        <p:nvSpPr>
          <p:cNvPr id="3" name="ZoneTexte 2">
            <a:extLst>
              <a:ext uri="{FF2B5EF4-FFF2-40B4-BE49-F238E27FC236}">
                <a16:creationId xmlns:a16="http://schemas.microsoft.com/office/drawing/2014/main" id="{FAEC8EDB-4BB9-C06B-0CE0-E914AED489DA}"/>
              </a:ext>
            </a:extLst>
          </p:cNvPr>
          <p:cNvSpPr txBox="1"/>
          <p:nvPr/>
        </p:nvSpPr>
        <p:spPr>
          <a:xfrm>
            <a:off x="7318168" y="5669105"/>
            <a:ext cx="4271828" cy="571362"/>
          </a:xfrm>
          <a:prstGeom prst="roundRect">
            <a:avLst/>
          </a:prstGeom>
          <a:noFill/>
          <a:ln w="38100">
            <a:solidFill>
              <a:srgbClr val="40B7F2"/>
            </a:solidFill>
          </a:ln>
        </p:spPr>
        <p:txBody>
          <a:bodyPr wrap="square">
            <a:spAutoFit/>
          </a:bodyPr>
          <a:lstStyle/>
          <a:p>
            <a:pPr marL="171450" indent="-171450">
              <a:lnSpc>
                <a:spcPts val="1650"/>
              </a:lnSpc>
              <a:buFont typeface="Arial" panose="020B0604020202020204" pitchFamily="34" charset="0"/>
              <a:buChar char="•"/>
            </a:pPr>
            <a:r>
              <a:rPr lang="fr-FR" sz="1200" b="0" i="0" dirty="0">
                <a:solidFill>
                  <a:srgbClr val="000000"/>
                </a:solidFill>
                <a:effectLst/>
              </a:rPr>
              <a:t>Passionnés</a:t>
            </a:r>
          </a:p>
          <a:p>
            <a:pPr marL="171450" indent="-171450">
              <a:lnSpc>
                <a:spcPts val="1650"/>
              </a:lnSpc>
              <a:buFont typeface="Arial" panose="020B0604020202020204" pitchFamily="34" charset="0"/>
              <a:buChar char="•"/>
            </a:pPr>
            <a:r>
              <a:rPr lang="fr-FR" sz="1200" b="1" dirty="0">
                <a:solidFill>
                  <a:srgbClr val="000000"/>
                </a:solidFill>
              </a:rPr>
              <a:t>Sentinelles</a:t>
            </a:r>
            <a:r>
              <a:rPr lang="fr-FR" sz="1200" dirty="0">
                <a:solidFill>
                  <a:srgbClr val="000000"/>
                </a:solidFill>
              </a:rPr>
              <a:t> des milieux aquatiques et de l’environnement</a:t>
            </a:r>
            <a:endParaRPr lang="fr-FR" sz="1200" dirty="0">
              <a:solidFill>
                <a:srgbClr val="000000"/>
              </a:solidFill>
              <a:effectLst/>
            </a:endParaRPr>
          </a:p>
        </p:txBody>
      </p:sp>
    </p:spTree>
    <p:extLst>
      <p:ext uri="{BB962C8B-B14F-4D97-AF65-F5344CB8AC3E}">
        <p14:creationId xmlns:p14="http://schemas.microsoft.com/office/powerpoint/2010/main" val="1354090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D1A89-5FF2-32FB-2B17-17876654925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4D86739-A74F-4ADE-239E-6FB449A141C8}"/>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DD8E3424-3AD4-E8BD-654E-84C2DEF33493}"/>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 pour préserver et restaurer</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934EE1F0-0E95-932B-42A6-39221EB50A3B}"/>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5" name="ZoneTexte 4">
            <a:extLst>
              <a:ext uri="{FF2B5EF4-FFF2-40B4-BE49-F238E27FC236}">
                <a16:creationId xmlns:a16="http://schemas.microsoft.com/office/drawing/2014/main" id="{20EF844A-B658-5D0A-ED90-6374C5F01AC7}"/>
              </a:ext>
            </a:extLst>
          </p:cNvPr>
          <p:cNvSpPr txBox="1"/>
          <p:nvPr/>
        </p:nvSpPr>
        <p:spPr>
          <a:xfrm>
            <a:off x="213603" y="1008907"/>
            <a:ext cx="10925175" cy="3693319"/>
          </a:xfrm>
          <a:prstGeom prst="rect">
            <a:avLst/>
          </a:prstGeom>
          <a:noFill/>
        </p:spPr>
        <p:txBody>
          <a:bodyPr wrap="square">
            <a:spAutoFit/>
          </a:bodyPr>
          <a:lstStyle/>
          <a:p>
            <a:r>
              <a:rPr lang="fr-FR" sz="1800" b="1" dirty="0"/>
              <a:t>Connaissances de ces espèces et des milieux aquatiques rendent possible : </a:t>
            </a:r>
          </a:p>
          <a:p>
            <a:endParaRPr lang="fr-FR" sz="1800" dirty="0"/>
          </a:p>
          <a:p>
            <a:pPr marL="285750" indent="-285750">
              <a:buFontTx/>
              <a:buChar char="-"/>
            </a:pPr>
            <a:r>
              <a:rPr lang="fr-FR" sz="1800" dirty="0"/>
              <a:t>Evaluation des impacts de l’ensemble des projets du territoire (casier, grand gabarit,…)</a:t>
            </a:r>
          </a:p>
          <a:p>
            <a:pPr marL="285750" indent="-285750">
              <a:buFontTx/>
              <a:buChar char="-"/>
            </a:pPr>
            <a:endParaRPr lang="fr-FR" sz="1800" dirty="0"/>
          </a:p>
          <a:p>
            <a:pPr marL="285750" indent="-285750">
              <a:buFontTx/>
              <a:buChar char="-"/>
            </a:pPr>
            <a:r>
              <a:rPr lang="fr-FR" sz="1800" dirty="0"/>
              <a:t>Évaluation des impacts sur le compartiment aquatique en lien avec les changements climatiques</a:t>
            </a:r>
          </a:p>
          <a:p>
            <a:pPr marL="285750" indent="-285750">
              <a:buFontTx/>
              <a:buChar char="-"/>
            </a:pPr>
            <a:endParaRPr lang="fr-FR" sz="1800" dirty="0"/>
          </a:p>
          <a:p>
            <a:pPr marL="285750" indent="-285750">
              <a:buFontTx/>
              <a:buChar char="-"/>
            </a:pPr>
            <a:r>
              <a:rPr lang="fr-FR" sz="1800" dirty="0"/>
              <a:t>Évaluation de la résilience de ces milieux et espèces</a:t>
            </a:r>
          </a:p>
          <a:p>
            <a:pPr marL="285750" indent="-285750">
              <a:buFontTx/>
              <a:buChar char="-"/>
            </a:pPr>
            <a:endParaRPr lang="fr-FR" dirty="0"/>
          </a:p>
          <a:p>
            <a:pPr marL="285750" indent="-285750">
              <a:buFontTx/>
              <a:buChar char="-"/>
            </a:pPr>
            <a:r>
              <a:rPr lang="fr-FR" dirty="0"/>
              <a:t>Meilleure prise en compte de ces enjeux dans les différents projets</a:t>
            </a:r>
          </a:p>
          <a:p>
            <a:pPr marL="285750" indent="-285750">
              <a:buFontTx/>
              <a:buChar char="-"/>
            </a:pPr>
            <a:endParaRPr lang="fr-FR" dirty="0"/>
          </a:p>
          <a:p>
            <a:pPr marL="285750" indent="-285750">
              <a:buFontTx/>
              <a:buChar char="-"/>
            </a:pPr>
            <a:r>
              <a:rPr lang="fr-FR" dirty="0"/>
              <a:t>Mise en place d’actions adaptées à ces milieux et espèces</a:t>
            </a:r>
          </a:p>
          <a:p>
            <a:pPr marL="285750" indent="-285750">
              <a:buFontTx/>
              <a:buChar char="-"/>
            </a:pPr>
            <a:endParaRPr lang="fr-FR" sz="1800" dirty="0"/>
          </a:p>
          <a:p>
            <a:pPr marL="285750" indent="-285750">
              <a:buFontTx/>
              <a:buChar char="-"/>
            </a:pPr>
            <a:endParaRPr lang="fr-FR" sz="1800" dirty="0"/>
          </a:p>
        </p:txBody>
      </p:sp>
    </p:spTree>
    <p:extLst>
      <p:ext uri="{BB962C8B-B14F-4D97-AF65-F5344CB8AC3E}">
        <p14:creationId xmlns:p14="http://schemas.microsoft.com/office/powerpoint/2010/main" val="3283286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69E0F-830F-98B5-55DB-6C652380C2A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29FA41E-09EC-F1D2-1BE3-1FC07B645CFB}"/>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AC2F1EF9-2881-F0D7-B8DC-C113FF5C3CB3}"/>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 pour préserver et restaurer</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1C4F7ADC-52CA-116C-03E5-2B69157C39F6}"/>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5" name="ZoneTexte 4">
            <a:extLst>
              <a:ext uri="{FF2B5EF4-FFF2-40B4-BE49-F238E27FC236}">
                <a16:creationId xmlns:a16="http://schemas.microsoft.com/office/drawing/2014/main" id="{3D92ABD2-844D-B694-8443-B2D168FACCB5}"/>
              </a:ext>
            </a:extLst>
          </p:cNvPr>
          <p:cNvSpPr txBox="1"/>
          <p:nvPr/>
        </p:nvSpPr>
        <p:spPr>
          <a:xfrm>
            <a:off x="213603" y="1008907"/>
            <a:ext cx="10925175" cy="3693319"/>
          </a:xfrm>
          <a:prstGeom prst="rect">
            <a:avLst/>
          </a:prstGeom>
          <a:noFill/>
        </p:spPr>
        <p:txBody>
          <a:bodyPr wrap="square">
            <a:spAutoFit/>
          </a:bodyPr>
          <a:lstStyle/>
          <a:p>
            <a:r>
              <a:rPr lang="fr-FR" sz="1800" b="1" dirty="0"/>
              <a:t>Connaissances de ces espèces et des milieux aquatiques rendent possible : </a:t>
            </a:r>
          </a:p>
          <a:p>
            <a:endParaRPr lang="fr-FR" sz="1800" dirty="0"/>
          </a:p>
          <a:p>
            <a:pPr marL="285750" indent="-285750">
              <a:buFontTx/>
              <a:buChar char="-"/>
            </a:pPr>
            <a:r>
              <a:rPr lang="fr-FR" sz="1800" dirty="0"/>
              <a:t>Evaluation des impacts de l’ensemble des projets du territoire (casier, grand gabarit,…)</a:t>
            </a:r>
          </a:p>
          <a:p>
            <a:pPr marL="285750" indent="-285750">
              <a:buFontTx/>
              <a:buChar char="-"/>
            </a:pPr>
            <a:endParaRPr lang="fr-FR" sz="1800" dirty="0"/>
          </a:p>
          <a:p>
            <a:pPr marL="285750" indent="-285750">
              <a:buFontTx/>
              <a:buChar char="-"/>
            </a:pPr>
            <a:r>
              <a:rPr lang="fr-FR" sz="1800" dirty="0"/>
              <a:t>Évaluation des impacts sur le compartiment aquatique en lien avec les changements climatiques</a:t>
            </a:r>
          </a:p>
          <a:p>
            <a:pPr marL="285750" indent="-285750">
              <a:buFontTx/>
              <a:buChar char="-"/>
            </a:pPr>
            <a:endParaRPr lang="fr-FR" sz="1800" dirty="0"/>
          </a:p>
          <a:p>
            <a:pPr marL="285750" indent="-285750">
              <a:buFontTx/>
              <a:buChar char="-"/>
            </a:pPr>
            <a:r>
              <a:rPr lang="fr-FR" sz="1800" dirty="0"/>
              <a:t>Évaluation de la résilience de ces milieux et espèces</a:t>
            </a:r>
          </a:p>
          <a:p>
            <a:pPr marL="285750" indent="-285750">
              <a:buFontTx/>
              <a:buChar char="-"/>
            </a:pPr>
            <a:endParaRPr lang="fr-FR" dirty="0"/>
          </a:p>
          <a:p>
            <a:pPr marL="285750" indent="-285750">
              <a:buFontTx/>
              <a:buChar char="-"/>
            </a:pPr>
            <a:r>
              <a:rPr lang="fr-FR" dirty="0"/>
              <a:t>Meilleure prise en compte de ces enjeux dans les différents projets</a:t>
            </a:r>
          </a:p>
          <a:p>
            <a:pPr marL="285750" indent="-285750">
              <a:buFontTx/>
              <a:buChar char="-"/>
            </a:pPr>
            <a:endParaRPr lang="fr-FR" dirty="0"/>
          </a:p>
          <a:p>
            <a:pPr marL="285750" indent="-285750">
              <a:buFontTx/>
              <a:buChar char="-"/>
            </a:pPr>
            <a:r>
              <a:rPr lang="fr-FR" dirty="0"/>
              <a:t>Mise en place d’actions adaptées à ces milieux et espèces</a:t>
            </a:r>
          </a:p>
          <a:p>
            <a:pPr marL="285750" indent="-285750">
              <a:buFontTx/>
              <a:buChar char="-"/>
            </a:pPr>
            <a:endParaRPr lang="fr-FR" sz="1800" dirty="0"/>
          </a:p>
          <a:p>
            <a:pPr marL="285750" indent="-285750">
              <a:buFontTx/>
              <a:buChar char="-"/>
            </a:pPr>
            <a:endParaRPr lang="fr-FR" sz="1800" dirty="0"/>
          </a:p>
        </p:txBody>
      </p:sp>
      <p:sp>
        <p:nvSpPr>
          <p:cNvPr id="6" name="Titre 6">
            <a:extLst>
              <a:ext uri="{FF2B5EF4-FFF2-40B4-BE49-F238E27FC236}">
                <a16:creationId xmlns:a16="http://schemas.microsoft.com/office/drawing/2014/main" id="{FCB2A948-5F55-A802-7E5A-3CF022CAD7F1}"/>
              </a:ext>
            </a:extLst>
          </p:cNvPr>
          <p:cNvSpPr txBox="1">
            <a:spLocks/>
          </p:cNvSpPr>
          <p:nvPr/>
        </p:nvSpPr>
        <p:spPr>
          <a:xfrm>
            <a:off x="6715207" y="3667009"/>
            <a:ext cx="4721915" cy="62990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400" b="1" dirty="0">
                <a:solidFill>
                  <a:srgbClr val="1C307E"/>
                </a:solidFill>
                <a:latin typeface="Arial" panose="020B0604020202020204" pitchFamily="34" charset="0"/>
                <a:cs typeface="Arial" panose="020B0604020202020204" pitchFamily="34" charset="0"/>
              </a:rPr>
              <a:t>Exemple d’un contrat N2000 pour la Restauration hydromorphologique sur le </a:t>
            </a:r>
            <a:r>
              <a:rPr lang="fr-FR" sz="1400" b="1" dirty="0" err="1">
                <a:solidFill>
                  <a:srgbClr val="1C307E"/>
                </a:solidFill>
                <a:latin typeface="Arial" panose="020B0604020202020204" pitchFamily="34" charset="0"/>
                <a:cs typeface="Arial" panose="020B0604020202020204" pitchFamily="34" charset="0"/>
              </a:rPr>
              <a:t>Vannetin</a:t>
            </a:r>
            <a:r>
              <a:rPr lang="fr-FR" sz="1400" b="1" dirty="0">
                <a:solidFill>
                  <a:srgbClr val="1C307E"/>
                </a:solidFill>
                <a:latin typeface="Arial" panose="020B0604020202020204" pitchFamily="34" charset="0"/>
                <a:cs typeface="Arial" panose="020B0604020202020204" pitchFamily="34" charset="0"/>
              </a:rPr>
              <a:t> en 2023</a:t>
            </a:r>
          </a:p>
        </p:txBody>
      </p:sp>
      <p:pic>
        <p:nvPicPr>
          <p:cNvPr id="7" name="Image 6" descr="Une image contenant plein air, arbre, plante, eau&#10;&#10;Description générée automatiquement">
            <a:extLst>
              <a:ext uri="{FF2B5EF4-FFF2-40B4-BE49-F238E27FC236}">
                <a16:creationId xmlns:a16="http://schemas.microsoft.com/office/drawing/2014/main" id="{A9FE925E-8157-9FCD-CF93-0652DC660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64" y="4320126"/>
            <a:ext cx="3328278" cy="2496619"/>
          </a:xfrm>
          <a:prstGeom prst="rect">
            <a:avLst/>
          </a:prstGeom>
        </p:spPr>
      </p:pic>
      <p:pic>
        <p:nvPicPr>
          <p:cNvPr id="8" name="Image 7" descr="Une image contenant plein air, plante, sol, terre&#10;&#10;Description générée automatiquement">
            <a:extLst>
              <a:ext uri="{FF2B5EF4-FFF2-40B4-BE49-F238E27FC236}">
                <a16:creationId xmlns:a16="http://schemas.microsoft.com/office/drawing/2014/main" id="{B19C4B92-6868-5C5F-380C-07AE9AC80536}"/>
              </a:ext>
            </a:extLst>
          </p:cNvPr>
          <p:cNvPicPr>
            <a:picLocks noChangeAspect="1"/>
          </p:cNvPicPr>
          <p:nvPr/>
        </p:nvPicPr>
        <p:blipFill rotWithShape="1">
          <a:blip r:embed="rId5">
            <a:extLst>
              <a:ext uri="{28A0092B-C50C-407E-A947-70E740481C1C}">
                <a14:useLocalDpi xmlns:a14="http://schemas.microsoft.com/office/drawing/2010/main" val="0"/>
              </a:ext>
            </a:extLst>
          </a:blip>
          <a:srcRect r="12759" b="8813"/>
          <a:stretch/>
        </p:blipFill>
        <p:spPr>
          <a:xfrm>
            <a:off x="5676190" y="4322502"/>
            <a:ext cx="3399975" cy="2496619"/>
          </a:xfrm>
          <a:prstGeom prst="rect">
            <a:avLst/>
          </a:prstGeom>
        </p:spPr>
      </p:pic>
      <p:sp>
        <p:nvSpPr>
          <p:cNvPr id="9" name="ZoneTexte 8">
            <a:extLst>
              <a:ext uri="{FF2B5EF4-FFF2-40B4-BE49-F238E27FC236}">
                <a16:creationId xmlns:a16="http://schemas.microsoft.com/office/drawing/2014/main" id="{D370D9EE-439F-DA23-D521-E6A7DEB490F7}"/>
              </a:ext>
            </a:extLst>
          </p:cNvPr>
          <p:cNvSpPr txBox="1"/>
          <p:nvPr/>
        </p:nvSpPr>
        <p:spPr>
          <a:xfrm>
            <a:off x="3578476" y="4322917"/>
            <a:ext cx="938463"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fr-FR" b="1" dirty="0"/>
              <a:t>AVANT</a:t>
            </a:r>
          </a:p>
        </p:txBody>
      </p:sp>
      <p:sp>
        <p:nvSpPr>
          <p:cNvPr id="10" name="ZoneTexte 9">
            <a:extLst>
              <a:ext uri="{FF2B5EF4-FFF2-40B4-BE49-F238E27FC236}">
                <a16:creationId xmlns:a16="http://schemas.microsoft.com/office/drawing/2014/main" id="{BBCD61D9-C5A7-C6E9-B08B-C469CA1FB64F}"/>
              </a:ext>
            </a:extLst>
          </p:cNvPr>
          <p:cNvSpPr txBox="1"/>
          <p:nvPr/>
        </p:nvSpPr>
        <p:spPr>
          <a:xfrm>
            <a:off x="9169008" y="4320126"/>
            <a:ext cx="938463" cy="369332"/>
          </a:xfrm>
          <a:prstGeom prst="rect">
            <a:avLst/>
          </a:prstGeom>
          <a:solidFill>
            <a:schemeClr val="accent4">
              <a:lumMod val="20000"/>
              <a:lumOff val="80000"/>
            </a:schemeClr>
          </a:solidFill>
          <a:ln w="12700">
            <a:solidFill>
              <a:schemeClr val="tx1"/>
            </a:solidFill>
          </a:ln>
        </p:spPr>
        <p:txBody>
          <a:bodyPr wrap="square" rtlCol="0">
            <a:spAutoFit/>
          </a:bodyPr>
          <a:lstStyle/>
          <a:p>
            <a:pPr algn="ctr"/>
            <a:r>
              <a:rPr lang="fr-FR" b="1" dirty="0"/>
              <a:t>APRES</a:t>
            </a:r>
          </a:p>
        </p:txBody>
      </p:sp>
      <p:sp>
        <p:nvSpPr>
          <p:cNvPr id="11" name="ZoneTexte 10">
            <a:extLst>
              <a:ext uri="{FF2B5EF4-FFF2-40B4-BE49-F238E27FC236}">
                <a16:creationId xmlns:a16="http://schemas.microsoft.com/office/drawing/2014/main" id="{8968B386-A067-E898-3204-B5FAED8AC2E9}"/>
              </a:ext>
            </a:extLst>
          </p:cNvPr>
          <p:cNvSpPr txBox="1"/>
          <p:nvPr/>
        </p:nvSpPr>
        <p:spPr>
          <a:xfrm>
            <a:off x="3571975" y="4731890"/>
            <a:ext cx="2524025" cy="954107"/>
          </a:xfrm>
          <a:prstGeom prst="rect">
            <a:avLst/>
          </a:prstGeom>
          <a:noFill/>
        </p:spPr>
        <p:txBody>
          <a:bodyPr wrap="square" rtlCol="0">
            <a:spAutoFit/>
          </a:bodyPr>
          <a:lstStyle/>
          <a:p>
            <a:r>
              <a:rPr lang="fr-FR" sz="1400" dirty="0"/>
              <a:t>- surlargeur du lit mineur</a:t>
            </a:r>
          </a:p>
          <a:p>
            <a:r>
              <a:rPr lang="fr-FR" sz="1400" dirty="0"/>
              <a:t>- lame d’eau trop étalée</a:t>
            </a:r>
          </a:p>
          <a:p>
            <a:r>
              <a:rPr lang="fr-FR" sz="1400" dirty="0"/>
              <a:t>- écoulement lent et peu diversifié</a:t>
            </a:r>
          </a:p>
        </p:txBody>
      </p:sp>
      <p:sp>
        <p:nvSpPr>
          <p:cNvPr id="13" name="ZoneTexte 12">
            <a:extLst>
              <a:ext uri="{FF2B5EF4-FFF2-40B4-BE49-F238E27FC236}">
                <a16:creationId xmlns:a16="http://schemas.microsoft.com/office/drawing/2014/main" id="{38203DB7-B592-B1C5-7A60-8E4DA4EED659}"/>
              </a:ext>
            </a:extLst>
          </p:cNvPr>
          <p:cNvSpPr txBox="1"/>
          <p:nvPr/>
        </p:nvSpPr>
        <p:spPr>
          <a:xfrm>
            <a:off x="9092137" y="4780176"/>
            <a:ext cx="3099863" cy="1169551"/>
          </a:xfrm>
          <a:prstGeom prst="rect">
            <a:avLst/>
          </a:prstGeom>
          <a:noFill/>
        </p:spPr>
        <p:txBody>
          <a:bodyPr wrap="square" rtlCol="0">
            <a:spAutoFit/>
          </a:bodyPr>
          <a:lstStyle/>
          <a:p>
            <a:r>
              <a:rPr lang="fr-FR" sz="1400" dirty="0"/>
              <a:t>- resserrement du lit mineur</a:t>
            </a:r>
          </a:p>
          <a:p>
            <a:r>
              <a:rPr lang="fr-FR" sz="1400" dirty="0"/>
              <a:t>- écoulement dynamisé et diversifié</a:t>
            </a:r>
          </a:p>
          <a:p>
            <a:r>
              <a:rPr lang="fr-FR" sz="1400" dirty="0"/>
              <a:t>- création de banquettes pour stabilisation des berges et re-</a:t>
            </a:r>
            <a:r>
              <a:rPr lang="fr-FR" sz="1400" dirty="0" err="1"/>
              <a:t>vegétalisation</a:t>
            </a:r>
            <a:endParaRPr lang="fr-FR" sz="1400" dirty="0"/>
          </a:p>
        </p:txBody>
      </p:sp>
      <p:grpSp>
        <p:nvGrpSpPr>
          <p:cNvPr id="14" name="Groupe 13">
            <a:extLst>
              <a:ext uri="{FF2B5EF4-FFF2-40B4-BE49-F238E27FC236}">
                <a16:creationId xmlns:a16="http://schemas.microsoft.com/office/drawing/2014/main" id="{6861DD89-25C0-2FD8-B002-CB52179812F0}"/>
              </a:ext>
            </a:extLst>
          </p:cNvPr>
          <p:cNvGrpSpPr>
            <a:grpSpLocks noChangeAspect="1"/>
          </p:cNvGrpSpPr>
          <p:nvPr/>
        </p:nvGrpSpPr>
        <p:grpSpPr>
          <a:xfrm>
            <a:off x="9929543" y="6171261"/>
            <a:ext cx="879938" cy="549720"/>
            <a:chOff x="6095999" y="5520583"/>
            <a:chExt cx="1674978" cy="1152312"/>
          </a:xfrm>
        </p:grpSpPr>
        <p:sp>
          <p:nvSpPr>
            <p:cNvPr id="15" name="Rectangle 14">
              <a:extLst>
                <a:ext uri="{FF2B5EF4-FFF2-40B4-BE49-F238E27FC236}">
                  <a16:creationId xmlns:a16="http://schemas.microsoft.com/office/drawing/2014/main" id="{49B18935-219B-0748-9269-E6E949F447D1}"/>
                </a:ext>
              </a:extLst>
            </p:cNvPr>
            <p:cNvSpPr/>
            <p:nvPr/>
          </p:nvSpPr>
          <p:spPr>
            <a:xfrm>
              <a:off x="6096000" y="5520583"/>
              <a:ext cx="1674977" cy="1152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57E42B3C-97C5-3352-293E-FA052FF0C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5536969"/>
              <a:ext cx="1674977" cy="1087266"/>
            </a:xfrm>
            <a:prstGeom prst="rect">
              <a:avLst/>
            </a:prstGeom>
          </p:spPr>
        </p:pic>
      </p:grpSp>
      <p:pic>
        <p:nvPicPr>
          <p:cNvPr id="18" name="Picture 2" descr="SMAGE 2 MORIN">
            <a:extLst>
              <a:ext uri="{FF2B5EF4-FFF2-40B4-BE49-F238E27FC236}">
                <a16:creationId xmlns:a16="http://schemas.microsoft.com/office/drawing/2014/main" id="{624AF8F4-FD72-E1D0-A270-2B8B509CA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1365" y="6142650"/>
            <a:ext cx="674095" cy="67409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descr="Une image contenant texte, Police, Graphique, logo&#10;&#10;Le contenu généré par l’IA peut être incorrect.">
            <a:extLst>
              <a:ext uri="{FF2B5EF4-FFF2-40B4-BE49-F238E27FC236}">
                <a16:creationId xmlns:a16="http://schemas.microsoft.com/office/drawing/2014/main" id="{01104870-535A-10B0-84B1-BA080B8CB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9008" y="6163271"/>
            <a:ext cx="592646" cy="653474"/>
          </a:xfrm>
          <a:prstGeom prst="rect">
            <a:avLst/>
          </a:prstGeom>
        </p:spPr>
      </p:pic>
    </p:spTree>
    <p:extLst>
      <p:ext uri="{BB962C8B-B14F-4D97-AF65-F5344CB8AC3E}">
        <p14:creationId xmlns:p14="http://schemas.microsoft.com/office/powerpoint/2010/main" val="1370494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F3C8E-18DF-8B08-472F-ECB58DF0BA3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9FB4EC-5700-25DA-3090-C2D7418FA93F}"/>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A39D9AAB-D273-4CBC-85C7-1CCA5C970687}"/>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 pour préserver et restaurer</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8D7CF1D6-4E46-9340-C419-E2B63181F26E}"/>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5" name="ZoneTexte 4">
            <a:extLst>
              <a:ext uri="{FF2B5EF4-FFF2-40B4-BE49-F238E27FC236}">
                <a16:creationId xmlns:a16="http://schemas.microsoft.com/office/drawing/2014/main" id="{A71CDEFE-8CC9-07B5-4B29-E0EB2ABE61E8}"/>
              </a:ext>
            </a:extLst>
          </p:cNvPr>
          <p:cNvSpPr txBox="1"/>
          <p:nvPr/>
        </p:nvSpPr>
        <p:spPr>
          <a:xfrm>
            <a:off x="48151" y="1008907"/>
            <a:ext cx="11658074" cy="1477328"/>
          </a:xfrm>
          <a:prstGeom prst="rect">
            <a:avLst/>
          </a:prstGeom>
          <a:noFill/>
        </p:spPr>
        <p:txBody>
          <a:bodyPr wrap="square">
            <a:spAutoFit/>
          </a:bodyPr>
          <a:lstStyle/>
          <a:p>
            <a:r>
              <a:rPr lang="fr-FR" sz="1800" b="1" dirty="0"/>
              <a:t>Travaux de restauration de la continuité écologique et hydromorphologique de l’Yerres à Soignolles-en-Brie :</a:t>
            </a:r>
          </a:p>
          <a:p>
            <a:pPr marL="285750" indent="-285750">
              <a:buFontTx/>
              <a:buChar char="-"/>
            </a:pPr>
            <a:endParaRPr lang="fr-FR" dirty="0"/>
          </a:p>
          <a:p>
            <a:pPr marL="285750" indent="-285750">
              <a:buFontTx/>
              <a:buChar char="-"/>
            </a:pPr>
            <a:r>
              <a:rPr lang="fr-FR" dirty="0"/>
              <a:t>Restauration de la continuité écologique et de l’hydromorphologie</a:t>
            </a:r>
          </a:p>
          <a:p>
            <a:pPr marL="285750" indent="-285750">
              <a:buFontTx/>
              <a:buChar char="-"/>
            </a:pPr>
            <a:endParaRPr lang="fr-FR" dirty="0"/>
          </a:p>
          <a:p>
            <a:pPr marL="285750" indent="-285750">
              <a:buFontTx/>
              <a:buChar char="-"/>
            </a:pPr>
            <a:endParaRPr lang="fr-FR" sz="1800" dirty="0"/>
          </a:p>
        </p:txBody>
      </p:sp>
      <p:grpSp>
        <p:nvGrpSpPr>
          <p:cNvPr id="12" name="Groupe 11">
            <a:extLst>
              <a:ext uri="{FF2B5EF4-FFF2-40B4-BE49-F238E27FC236}">
                <a16:creationId xmlns:a16="http://schemas.microsoft.com/office/drawing/2014/main" id="{008B5E6E-C912-87D0-8266-CEE7F26128E1}"/>
              </a:ext>
            </a:extLst>
          </p:cNvPr>
          <p:cNvGrpSpPr/>
          <p:nvPr/>
        </p:nvGrpSpPr>
        <p:grpSpPr>
          <a:xfrm>
            <a:off x="7441358" y="1357554"/>
            <a:ext cx="4763533" cy="5500446"/>
            <a:chOff x="5456472" y="775734"/>
            <a:chExt cx="5400000" cy="6071875"/>
          </a:xfrm>
        </p:grpSpPr>
        <p:pic>
          <p:nvPicPr>
            <p:cNvPr id="20" name="Image 19">
              <a:extLst>
                <a:ext uri="{FF2B5EF4-FFF2-40B4-BE49-F238E27FC236}">
                  <a16:creationId xmlns:a16="http://schemas.microsoft.com/office/drawing/2014/main" id="{ABFEA4ED-2FD7-F641-96FD-32A8CF0BE114}"/>
                </a:ext>
              </a:extLst>
            </p:cNvPr>
            <p:cNvPicPr>
              <a:picLocks noChangeAspect="1"/>
            </p:cNvPicPr>
            <p:nvPr/>
          </p:nvPicPr>
          <p:blipFill rotWithShape="1">
            <a:blip r:embed="rId4">
              <a:extLst>
                <a:ext uri="{28A0092B-C50C-407E-A947-70E740481C1C}">
                  <a14:useLocalDpi xmlns:a14="http://schemas.microsoft.com/office/drawing/2010/main" val="0"/>
                </a:ext>
              </a:extLst>
            </a:blip>
            <a:srcRect t="15910"/>
            <a:stretch/>
          </p:blipFill>
          <p:spPr>
            <a:xfrm>
              <a:off x="5456472" y="775734"/>
              <a:ext cx="5400000" cy="3028739"/>
            </a:xfrm>
            <a:prstGeom prst="rect">
              <a:avLst/>
            </a:prstGeom>
          </p:spPr>
        </p:pic>
        <p:sp>
          <p:nvSpPr>
            <p:cNvPr id="21" name="ZoneTexte 20">
              <a:extLst>
                <a:ext uri="{FF2B5EF4-FFF2-40B4-BE49-F238E27FC236}">
                  <a16:creationId xmlns:a16="http://schemas.microsoft.com/office/drawing/2014/main" id="{793AC37B-64EA-B75C-83FF-257570C07D80}"/>
                </a:ext>
              </a:extLst>
            </p:cNvPr>
            <p:cNvSpPr txBox="1"/>
            <p:nvPr/>
          </p:nvSpPr>
          <p:spPr>
            <a:xfrm>
              <a:off x="8156472" y="1576407"/>
              <a:ext cx="2186317" cy="338554"/>
            </a:xfrm>
            <a:prstGeom prst="rect">
              <a:avLst/>
            </a:prstGeom>
            <a:noFill/>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Avant</a:t>
              </a:r>
            </a:p>
          </p:txBody>
        </p:sp>
        <p:pic>
          <p:nvPicPr>
            <p:cNvPr id="22" name="Image 21">
              <a:extLst>
                <a:ext uri="{FF2B5EF4-FFF2-40B4-BE49-F238E27FC236}">
                  <a16:creationId xmlns:a16="http://schemas.microsoft.com/office/drawing/2014/main" id="{430D300C-BC88-A8F6-6644-3D686FEFE71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8791" b="2642"/>
            <a:stretch/>
          </p:blipFill>
          <p:spPr>
            <a:xfrm>
              <a:off x="5456472" y="3665619"/>
              <a:ext cx="5400000" cy="3181990"/>
            </a:xfrm>
            <a:prstGeom prst="rect">
              <a:avLst/>
            </a:prstGeom>
          </p:spPr>
        </p:pic>
        <p:sp>
          <p:nvSpPr>
            <p:cNvPr id="23" name="ZoneTexte 22">
              <a:extLst>
                <a:ext uri="{FF2B5EF4-FFF2-40B4-BE49-F238E27FC236}">
                  <a16:creationId xmlns:a16="http://schemas.microsoft.com/office/drawing/2014/main" id="{A85159AB-FCDA-A9D9-C198-AE727CB1D208}"/>
                </a:ext>
              </a:extLst>
            </p:cNvPr>
            <p:cNvSpPr txBox="1"/>
            <p:nvPr/>
          </p:nvSpPr>
          <p:spPr>
            <a:xfrm>
              <a:off x="5739976" y="5041841"/>
              <a:ext cx="2186317" cy="338554"/>
            </a:xfrm>
            <a:prstGeom prst="rect">
              <a:avLst/>
            </a:prstGeom>
            <a:noFill/>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Après</a:t>
              </a:r>
            </a:p>
          </p:txBody>
        </p:sp>
      </p:grpSp>
      <p:pic>
        <p:nvPicPr>
          <p:cNvPr id="24" name="Picture 2" descr="Résultat de recherche d'images pour &quot;aesn logo transparent&quot;">
            <a:extLst>
              <a:ext uri="{FF2B5EF4-FFF2-40B4-BE49-F238E27FC236}">
                <a16:creationId xmlns:a16="http://schemas.microsoft.com/office/drawing/2014/main" id="{7FCEBB1B-A6C4-7005-09CF-D7B828CEE136}"/>
              </a:ext>
            </a:extLst>
          </p:cNvPr>
          <p:cNvPicPr>
            <a:picLocks noChangeAspect="1" noChangeArrowheads="1"/>
          </p:cNvPicPr>
          <p:nvPr/>
        </p:nvPicPr>
        <p:blipFill>
          <a:blip r:embed="rId6" cstate="print"/>
          <a:srcRect/>
          <a:stretch>
            <a:fillRect/>
          </a:stretch>
        </p:blipFill>
        <p:spPr bwMode="auto">
          <a:xfrm>
            <a:off x="5555250" y="1989547"/>
            <a:ext cx="1081650" cy="551984"/>
          </a:xfrm>
          <a:prstGeom prst="rect">
            <a:avLst/>
          </a:prstGeom>
          <a:noFill/>
        </p:spPr>
      </p:pic>
      <p:pic>
        <p:nvPicPr>
          <p:cNvPr id="25" name="Image 24">
            <a:extLst>
              <a:ext uri="{FF2B5EF4-FFF2-40B4-BE49-F238E27FC236}">
                <a16:creationId xmlns:a16="http://schemas.microsoft.com/office/drawing/2014/main" id="{1779DF0F-DA35-565A-8C7D-B3CC84D2BB18}"/>
              </a:ext>
            </a:extLst>
          </p:cNvPr>
          <p:cNvPicPr>
            <a:picLocks noChangeAspect="1"/>
          </p:cNvPicPr>
          <p:nvPr/>
        </p:nvPicPr>
        <p:blipFill>
          <a:blip r:embed="rId7"/>
          <a:stretch>
            <a:fillRect/>
          </a:stretch>
        </p:blipFill>
        <p:spPr>
          <a:xfrm>
            <a:off x="5769634" y="2582594"/>
            <a:ext cx="652882" cy="720000"/>
          </a:xfrm>
          <a:prstGeom prst="rect">
            <a:avLst/>
          </a:prstGeom>
        </p:spPr>
      </p:pic>
      <p:pic>
        <p:nvPicPr>
          <p:cNvPr id="26" name="Image 25">
            <a:extLst>
              <a:ext uri="{FF2B5EF4-FFF2-40B4-BE49-F238E27FC236}">
                <a16:creationId xmlns:a16="http://schemas.microsoft.com/office/drawing/2014/main" id="{9CD191B9-033F-1B60-2158-E160884B050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81855" y="2582594"/>
            <a:ext cx="766351" cy="720000"/>
          </a:xfrm>
          <a:prstGeom prst="rect">
            <a:avLst/>
          </a:prstGeom>
        </p:spPr>
      </p:pic>
      <p:pic>
        <p:nvPicPr>
          <p:cNvPr id="27" name="Image 26">
            <a:extLst>
              <a:ext uri="{FF2B5EF4-FFF2-40B4-BE49-F238E27FC236}">
                <a16:creationId xmlns:a16="http://schemas.microsoft.com/office/drawing/2014/main" id="{DE684DEE-F25D-8CE0-37A4-C14D694E6C7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37497" y="2582594"/>
            <a:ext cx="610169" cy="720000"/>
          </a:xfrm>
          <a:prstGeom prst="rect">
            <a:avLst/>
          </a:prstGeom>
        </p:spPr>
      </p:pic>
      <p:pic>
        <p:nvPicPr>
          <p:cNvPr id="30" name="Image 29">
            <a:extLst>
              <a:ext uri="{FF2B5EF4-FFF2-40B4-BE49-F238E27FC236}">
                <a16:creationId xmlns:a16="http://schemas.microsoft.com/office/drawing/2014/main" id="{0EA6A703-C325-6EE6-15EA-668053D2F27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0471022" y="1098551"/>
            <a:ext cx="4068044" cy="3051034"/>
          </a:xfrm>
          <a:prstGeom prst="rect">
            <a:avLst/>
          </a:prstGeom>
        </p:spPr>
      </p:pic>
    </p:spTree>
    <p:extLst>
      <p:ext uri="{BB962C8B-B14F-4D97-AF65-F5344CB8AC3E}">
        <p14:creationId xmlns:p14="http://schemas.microsoft.com/office/powerpoint/2010/main" val="257446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C8CB1-6387-6F1C-19E1-88EB77A286A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F9CA849-37E1-82E4-DA91-947226DF4485}"/>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9EE05C58-0E08-F439-0AFA-918541EC6C95}"/>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 pour préserver et restaurer</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3435D18D-EE1F-EB52-8DC8-AD953938627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5" name="ZoneTexte 4">
            <a:extLst>
              <a:ext uri="{FF2B5EF4-FFF2-40B4-BE49-F238E27FC236}">
                <a16:creationId xmlns:a16="http://schemas.microsoft.com/office/drawing/2014/main" id="{C0791F03-44DA-59CB-EA5F-09D071D3646D}"/>
              </a:ext>
            </a:extLst>
          </p:cNvPr>
          <p:cNvSpPr txBox="1"/>
          <p:nvPr/>
        </p:nvSpPr>
        <p:spPr>
          <a:xfrm>
            <a:off x="48151" y="1008907"/>
            <a:ext cx="11658074" cy="2031325"/>
          </a:xfrm>
          <a:prstGeom prst="rect">
            <a:avLst/>
          </a:prstGeom>
          <a:noFill/>
        </p:spPr>
        <p:txBody>
          <a:bodyPr wrap="square">
            <a:spAutoFit/>
          </a:bodyPr>
          <a:lstStyle/>
          <a:p>
            <a:r>
              <a:rPr lang="fr-FR" sz="1800" b="1" dirty="0"/>
              <a:t>Travaux de restauration de la continuité écologique et hydromorphologique de l’Yerres à Soignolles-en-Brie :</a:t>
            </a:r>
          </a:p>
          <a:p>
            <a:pPr marL="285750" indent="-285750">
              <a:buFontTx/>
              <a:buChar char="-"/>
            </a:pPr>
            <a:endParaRPr lang="fr-FR" dirty="0"/>
          </a:p>
          <a:p>
            <a:pPr marL="285750" indent="-285750">
              <a:buFontTx/>
              <a:buChar char="-"/>
            </a:pPr>
            <a:r>
              <a:rPr lang="fr-FR" dirty="0"/>
              <a:t>Restauration de la continuité écologique et de l’hydromorphologie</a:t>
            </a:r>
          </a:p>
          <a:p>
            <a:pPr marL="285750" indent="-285750">
              <a:buFontTx/>
              <a:buChar char="-"/>
            </a:pPr>
            <a:r>
              <a:rPr lang="fr-FR" dirty="0"/>
              <a:t>Création d’une frayère à brochet (1,5ha)</a:t>
            </a:r>
          </a:p>
          <a:p>
            <a:pPr marL="285750" indent="-285750">
              <a:buFontTx/>
              <a:buChar char="-"/>
            </a:pPr>
            <a:endParaRPr lang="fr-FR" dirty="0"/>
          </a:p>
          <a:p>
            <a:pPr marL="285750" indent="-285750">
              <a:buFontTx/>
              <a:buChar char="-"/>
            </a:pPr>
            <a:r>
              <a:rPr lang="fr-FR" dirty="0"/>
              <a:t>Rendre sa fonctionnalité à la rivière</a:t>
            </a:r>
          </a:p>
          <a:p>
            <a:pPr marL="285750" indent="-285750">
              <a:buFontTx/>
              <a:buChar char="-"/>
            </a:pPr>
            <a:endParaRPr lang="fr-FR" sz="1800" dirty="0"/>
          </a:p>
        </p:txBody>
      </p:sp>
      <p:grpSp>
        <p:nvGrpSpPr>
          <p:cNvPr id="12" name="Groupe 11">
            <a:extLst>
              <a:ext uri="{FF2B5EF4-FFF2-40B4-BE49-F238E27FC236}">
                <a16:creationId xmlns:a16="http://schemas.microsoft.com/office/drawing/2014/main" id="{272654F1-69EB-36FC-4A87-455562DC724E}"/>
              </a:ext>
            </a:extLst>
          </p:cNvPr>
          <p:cNvGrpSpPr/>
          <p:nvPr/>
        </p:nvGrpSpPr>
        <p:grpSpPr>
          <a:xfrm>
            <a:off x="7441358" y="1357554"/>
            <a:ext cx="4763533" cy="5500446"/>
            <a:chOff x="5456472" y="775734"/>
            <a:chExt cx="5400000" cy="6071875"/>
          </a:xfrm>
        </p:grpSpPr>
        <p:pic>
          <p:nvPicPr>
            <p:cNvPr id="20" name="Image 19">
              <a:extLst>
                <a:ext uri="{FF2B5EF4-FFF2-40B4-BE49-F238E27FC236}">
                  <a16:creationId xmlns:a16="http://schemas.microsoft.com/office/drawing/2014/main" id="{C9EE952D-6E19-4A5B-2016-62333C927737}"/>
                </a:ext>
              </a:extLst>
            </p:cNvPr>
            <p:cNvPicPr>
              <a:picLocks noChangeAspect="1"/>
            </p:cNvPicPr>
            <p:nvPr/>
          </p:nvPicPr>
          <p:blipFill rotWithShape="1">
            <a:blip r:embed="rId4">
              <a:extLst>
                <a:ext uri="{28A0092B-C50C-407E-A947-70E740481C1C}">
                  <a14:useLocalDpi xmlns:a14="http://schemas.microsoft.com/office/drawing/2010/main" val="0"/>
                </a:ext>
              </a:extLst>
            </a:blip>
            <a:srcRect t="15910"/>
            <a:stretch/>
          </p:blipFill>
          <p:spPr>
            <a:xfrm>
              <a:off x="5456472" y="775734"/>
              <a:ext cx="5400000" cy="3028739"/>
            </a:xfrm>
            <a:prstGeom prst="rect">
              <a:avLst/>
            </a:prstGeom>
          </p:spPr>
        </p:pic>
        <p:sp>
          <p:nvSpPr>
            <p:cNvPr id="21" name="ZoneTexte 20">
              <a:extLst>
                <a:ext uri="{FF2B5EF4-FFF2-40B4-BE49-F238E27FC236}">
                  <a16:creationId xmlns:a16="http://schemas.microsoft.com/office/drawing/2014/main" id="{57151CA5-90CC-F94C-32E7-866DE470AE32}"/>
                </a:ext>
              </a:extLst>
            </p:cNvPr>
            <p:cNvSpPr txBox="1"/>
            <p:nvPr/>
          </p:nvSpPr>
          <p:spPr>
            <a:xfrm>
              <a:off x="8156472" y="1576407"/>
              <a:ext cx="2186317" cy="338554"/>
            </a:xfrm>
            <a:prstGeom prst="rect">
              <a:avLst/>
            </a:prstGeom>
            <a:noFill/>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Avant</a:t>
              </a:r>
            </a:p>
          </p:txBody>
        </p:sp>
        <p:pic>
          <p:nvPicPr>
            <p:cNvPr id="22" name="Image 21">
              <a:extLst>
                <a:ext uri="{FF2B5EF4-FFF2-40B4-BE49-F238E27FC236}">
                  <a16:creationId xmlns:a16="http://schemas.microsoft.com/office/drawing/2014/main" id="{1DB21B6A-A429-CA9A-94EF-3055DB3D2E6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8791" b="2642"/>
            <a:stretch/>
          </p:blipFill>
          <p:spPr>
            <a:xfrm>
              <a:off x="5456472" y="3665619"/>
              <a:ext cx="5400000" cy="3181990"/>
            </a:xfrm>
            <a:prstGeom prst="rect">
              <a:avLst/>
            </a:prstGeom>
          </p:spPr>
        </p:pic>
        <p:sp>
          <p:nvSpPr>
            <p:cNvPr id="23" name="ZoneTexte 22">
              <a:extLst>
                <a:ext uri="{FF2B5EF4-FFF2-40B4-BE49-F238E27FC236}">
                  <a16:creationId xmlns:a16="http://schemas.microsoft.com/office/drawing/2014/main" id="{2FD78549-8740-770A-151A-9B9392F84BBA}"/>
                </a:ext>
              </a:extLst>
            </p:cNvPr>
            <p:cNvSpPr txBox="1"/>
            <p:nvPr/>
          </p:nvSpPr>
          <p:spPr>
            <a:xfrm>
              <a:off x="5739976" y="5041841"/>
              <a:ext cx="2186317" cy="338554"/>
            </a:xfrm>
            <a:prstGeom prst="rect">
              <a:avLst/>
            </a:prstGeom>
            <a:noFill/>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Après</a:t>
              </a:r>
            </a:p>
          </p:txBody>
        </p:sp>
      </p:grpSp>
      <p:pic>
        <p:nvPicPr>
          <p:cNvPr id="24" name="Picture 2" descr="Résultat de recherche d'images pour &quot;aesn logo transparent&quot;">
            <a:extLst>
              <a:ext uri="{FF2B5EF4-FFF2-40B4-BE49-F238E27FC236}">
                <a16:creationId xmlns:a16="http://schemas.microsoft.com/office/drawing/2014/main" id="{5304BA99-FDAB-1DF3-DB4E-A3BE7E427371}"/>
              </a:ext>
            </a:extLst>
          </p:cNvPr>
          <p:cNvPicPr>
            <a:picLocks noChangeAspect="1" noChangeArrowheads="1"/>
          </p:cNvPicPr>
          <p:nvPr/>
        </p:nvPicPr>
        <p:blipFill>
          <a:blip r:embed="rId6" cstate="print"/>
          <a:srcRect/>
          <a:stretch>
            <a:fillRect/>
          </a:stretch>
        </p:blipFill>
        <p:spPr bwMode="auto">
          <a:xfrm>
            <a:off x="5555250" y="1989547"/>
            <a:ext cx="1081650" cy="551984"/>
          </a:xfrm>
          <a:prstGeom prst="rect">
            <a:avLst/>
          </a:prstGeom>
          <a:noFill/>
        </p:spPr>
      </p:pic>
      <p:pic>
        <p:nvPicPr>
          <p:cNvPr id="25" name="Image 24">
            <a:extLst>
              <a:ext uri="{FF2B5EF4-FFF2-40B4-BE49-F238E27FC236}">
                <a16:creationId xmlns:a16="http://schemas.microsoft.com/office/drawing/2014/main" id="{0E1D29C1-0C4D-BA50-A656-3603B5A69BD3}"/>
              </a:ext>
            </a:extLst>
          </p:cNvPr>
          <p:cNvPicPr>
            <a:picLocks noChangeAspect="1"/>
          </p:cNvPicPr>
          <p:nvPr/>
        </p:nvPicPr>
        <p:blipFill>
          <a:blip r:embed="rId7"/>
          <a:stretch>
            <a:fillRect/>
          </a:stretch>
        </p:blipFill>
        <p:spPr>
          <a:xfrm>
            <a:off x="5769634" y="2582594"/>
            <a:ext cx="652882" cy="720000"/>
          </a:xfrm>
          <a:prstGeom prst="rect">
            <a:avLst/>
          </a:prstGeom>
        </p:spPr>
      </p:pic>
      <p:pic>
        <p:nvPicPr>
          <p:cNvPr id="26" name="Image 25">
            <a:extLst>
              <a:ext uri="{FF2B5EF4-FFF2-40B4-BE49-F238E27FC236}">
                <a16:creationId xmlns:a16="http://schemas.microsoft.com/office/drawing/2014/main" id="{78C8CA0E-F5DE-0FA3-D60B-546D433978A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81855" y="2582594"/>
            <a:ext cx="766351" cy="720000"/>
          </a:xfrm>
          <a:prstGeom prst="rect">
            <a:avLst/>
          </a:prstGeom>
        </p:spPr>
      </p:pic>
      <p:pic>
        <p:nvPicPr>
          <p:cNvPr id="27" name="Image 26">
            <a:extLst>
              <a:ext uri="{FF2B5EF4-FFF2-40B4-BE49-F238E27FC236}">
                <a16:creationId xmlns:a16="http://schemas.microsoft.com/office/drawing/2014/main" id="{E5C87D8D-90B4-31CD-22CE-6A653A6F754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37497" y="2582594"/>
            <a:ext cx="610169" cy="720000"/>
          </a:xfrm>
          <a:prstGeom prst="rect">
            <a:avLst/>
          </a:prstGeom>
        </p:spPr>
      </p:pic>
      <p:pic>
        <p:nvPicPr>
          <p:cNvPr id="29" name="Image 28">
            <a:extLst>
              <a:ext uri="{FF2B5EF4-FFF2-40B4-BE49-F238E27FC236}">
                <a16:creationId xmlns:a16="http://schemas.microsoft.com/office/drawing/2014/main" id="{18455FC0-283E-A527-6F6F-42F7EF1614A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32738" y="3304542"/>
            <a:ext cx="4750643" cy="3562983"/>
          </a:xfrm>
          <a:prstGeom prst="rect">
            <a:avLst/>
          </a:prstGeom>
        </p:spPr>
      </p:pic>
      <p:pic>
        <p:nvPicPr>
          <p:cNvPr id="30" name="Image 29">
            <a:extLst>
              <a:ext uri="{FF2B5EF4-FFF2-40B4-BE49-F238E27FC236}">
                <a16:creationId xmlns:a16="http://schemas.microsoft.com/office/drawing/2014/main" id="{78737791-4E7B-60A0-DD3A-ED861A25F7F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0471022" y="1098551"/>
            <a:ext cx="4068044" cy="3051034"/>
          </a:xfrm>
          <a:prstGeom prst="rect">
            <a:avLst/>
          </a:prstGeom>
        </p:spPr>
      </p:pic>
      <p:pic>
        <p:nvPicPr>
          <p:cNvPr id="31" name="Image 30">
            <a:extLst>
              <a:ext uri="{FF2B5EF4-FFF2-40B4-BE49-F238E27FC236}">
                <a16:creationId xmlns:a16="http://schemas.microsoft.com/office/drawing/2014/main" id="{D25DDE6F-A724-4C01-ED9A-6609AC14288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712001" y="3303243"/>
            <a:ext cx="4750642" cy="3562982"/>
          </a:xfrm>
          <a:prstGeom prst="rect">
            <a:avLst/>
          </a:prstGeom>
        </p:spPr>
      </p:pic>
      <p:pic>
        <p:nvPicPr>
          <p:cNvPr id="28" name="Image 27">
            <a:extLst>
              <a:ext uri="{FF2B5EF4-FFF2-40B4-BE49-F238E27FC236}">
                <a16:creationId xmlns:a16="http://schemas.microsoft.com/office/drawing/2014/main" id="{F6DD48EE-A8E7-1062-4573-49D7950CBE8A}"/>
              </a:ext>
            </a:extLst>
          </p:cNvPr>
          <p:cNvPicPr>
            <a:picLocks noChangeAspect="1"/>
          </p:cNvPicPr>
          <p:nvPr/>
        </p:nvPicPr>
        <p:blipFill rotWithShape="1">
          <a:blip r:embed="rId13" cstate="print"/>
          <a:srcRect l="34782" t="14351" r="35687" b="13984"/>
          <a:stretch/>
        </p:blipFill>
        <p:spPr>
          <a:xfrm>
            <a:off x="8003333" y="1357554"/>
            <a:ext cx="4188667" cy="5717636"/>
          </a:xfrm>
          <a:prstGeom prst="rect">
            <a:avLst/>
          </a:prstGeom>
        </p:spPr>
      </p:pic>
    </p:spTree>
    <p:extLst>
      <p:ext uri="{BB962C8B-B14F-4D97-AF65-F5344CB8AC3E}">
        <p14:creationId xmlns:p14="http://schemas.microsoft.com/office/powerpoint/2010/main" val="1558577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278CD-CBA7-1EB6-DA78-36A195CEA16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9B8D3C0-700E-2977-FCF9-7D76BC82B9A5}"/>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DE013787-9E43-624B-84D9-D9DE86DE3A6A}"/>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 pour préserver et restaurer</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97D2479D-A049-1B6D-609E-150E34E02986}"/>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5" name="ZoneTexte 4">
            <a:extLst>
              <a:ext uri="{FF2B5EF4-FFF2-40B4-BE49-F238E27FC236}">
                <a16:creationId xmlns:a16="http://schemas.microsoft.com/office/drawing/2014/main" id="{968A9334-F5BB-F91F-AA7D-3AF557DC4196}"/>
              </a:ext>
            </a:extLst>
          </p:cNvPr>
          <p:cNvSpPr txBox="1"/>
          <p:nvPr/>
        </p:nvSpPr>
        <p:spPr>
          <a:xfrm>
            <a:off x="48151" y="1008907"/>
            <a:ext cx="11658074" cy="2339102"/>
          </a:xfrm>
          <a:prstGeom prst="rect">
            <a:avLst/>
          </a:prstGeom>
          <a:noFill/>
        </p:spPr>
        <p:txBody>
          <a:bodyPr wrap="square">
            <a:spAutoFit/>
          </a:bodyPr>
          <a:lstStyle/>
          <a:p>
            <a:r>
              <a:rPr lang="fr-FR" sz="1800" b="1" dirty="0"/>
              <a:t>Travaux de restauration de la continuité écologique et hydromorphologique de l’Yerres à Soignolles-en-Brie :</a:t>
            </a:r>
          </a:p>
          <a:p>
            <a:pPr marL="285750" indent="-285750">
              <a:buFontTx/>
              <a:buChar char="-"/>
            </a:pPr>
            <a:endParaRPr lang="fr-FR" dirty="0"/>
          </a:p>
          <a:p>
            <a:pPr marL="285750" indent="-285750">
              <a:buFontTx/>
              <a:buChar char="-"/>
            </a:pPr>
            <a:r>
              <a:rPr lang="fr-FR" dirty="0"/>
              <a:t>Restauration de la continuité écologique et de l’hydromorphologie</a:t>
            </a:r>
          </a:p>
          <a:p>
            <a:pPr marL="285750" indent="-285750">
              <a:buFontTx/>
              <a:buChar char="-"/>
            </a:pPr>
            <a:r>
              <a:rPr lang="fr-FR" dirty="0"/>
              <a:t>Création d’une frayère à brochet (1,5ha)</a:t>
            </a:r>
          </a:p>
          <a:p>
            <a:pPr marL="285750" indent="-285750">
              <a:buFontTx/>
              <a:buChar char="-"/>
            </a:pPr>
            <a:endParaRPr lang="fr-FR" dirty="0"/>
          </a:p>
          <a:p>
            <a:pPr marL="285750" indent="-285750">
              <a:buFontTx/>
              <a:buChar char="-"/>
            </a:pPr>
            <a:r>
              <a:rPr lang="fr-FR" dirty="0"/>
              <a:t>Rendre sa fonctionnalité à la rivière</a:t>
            </a:r>
          </a:p>
          <a:p>
            <a:pPr marL="285750" indent="-285750">
              <a:buFontTx/>
              <a:buChar char="-"/>
            </a:pPr>
            <a:endParaRPr lang="fr-FR" sz="1800" dirty="0"/>
          </a:p>
          <a:p>
            <a:r>
              <a:rPr lang="fr-FR" sz="2000" b="1" dirty="0">
                <a:solidFill>
                  <a:srgbClr val="1C307E"/>
                </a:solidFill>
              </a:rPr>
              <a:t>Victoire de la Biodiversité 2022</a:t>
            </a:r>
          </a:p>
        </p:txBody>
      </p:sp>
      <p:grpSp>
        <p:nvGrpSpPr>
          <p:cNvPr id="12" name="Groupe 11">
            <a:extLst>
              <a:ext uri="{FF2B5EF4-FFF2-40B4-BE49-F238E27FC236}">
                <a16:creationId xmlns:a16="http://schemas.microsoft.com/office/drawing/2014/main" id="{EFFE54E1-E301-0F99-F99A-5EF5ADD5879A}"/>
              </a:ext>
            </a:extLst>
          </p:cNvPr>
          <p:cNvGrpSpPr/>
          <p:nvPr/>
        </p:nvGrpSpPr>
        <p:grpSpPr>
          <a:xfrm>
            <a:off x="7441358" y="1357554"/>
            <a:ext cx="4763533" cy="5500446"/>
            <a:chOff x="5456472" y="775734"/>
            <a:chExt cx="5400000" cy="6071875"/>
          </a:xfrm>
        </p:grpSpPr>
        <p:pic>
          <p:nvPicPr>
            <p:cNvPr id="20" name="Image 19">
              <a:extLst>
                <a:ext uri="{FF2B5EF4-FFF2-40B4-BE49-F238E27FC236}">
                  <a16:creationId xmlns:a16="http://schemas.microsoft.com/office/drawing/2014/main" id="{6A840D9B-785F-5E2D-2F41-8C75EA3F52AB}"/>
                </a:ext>
              </a:extLst>
            </p:cNvPr>
            <p:cNvPicPr>
              <a:picLocks noChangeAspect="1"/>
            </p:cNvPicPr>
            <p:nvPr/>
          </p:nvPicPr>
          <p:blipFill rotWithShape="1">
            <a:blip r:embed="rId4">
              <a:extLst>
                <a:ext uri="{28A0092B-C50C-407E-A947-70E740481C1C}">
                  <a14:useLocalDpi xmlns:a14="http://schemas.microsoft.com/office/drawing/2010/main" val="0"/>
                </a:ext>
              </a:extLst>
            </a:blip>
            <a:srcRect t="15910"/>
            <a:stretch/>
          </p:blipFill>
          <p:spPr>
            <a:xfrm>
              <a:off x="5456472" y="775734"/>
              <a:ext cx="5400000" cy="3028739"/>
            </a:xfrm>
            <a:prstGeom prst="rect">
              <a:avLst/>
            </a:prstGeom>
          </p:spPr>
        </p:pic>
        <p:sp>
          <p:nvSpPr>
            <p:cNvPr id="21" name="ZoneTexte 20">
              <a:extLst>
                <a:ext uri="{FF2B5EF4-FFF2-40B4-BE49-F238E27FC236}">
                  <a16:creationId xmlns:a16="http://schemas.microsoft.com/office/drawing/2014/main" id="{B76C497D-45AF-EA61-170C-17ECCD4CB59B}"/>
                </a:ext>
              </a:extLst>
            </p:cNvPr>
            <p:cNvSpPr txBox="1"/>
            <p:nvPr/>
          </p:nvSpPr>
          <p:spPr>
            <a:xfrm>
              <a:off x="8156472" y="1576407"/>
              <a:ext cx="2186317" cy="338554"/>
            </a:xfrm>
            <a:prstGeom prst="rect">
              <a:avLst/>
            </a:prstGeom>
            <a:noFill/>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Avant</a:t>
              </a:r>
            </a:p>
          </p:txBody>
        </p:sp>
        <p:pic>
          <p:nvPicPr>
            <p:cNvPr id="22" name="Image 21">
              <a:extLst>
                <a:ext uri="{FF2B5EF4-FFF2-40B4-BE49-F238E27FC236}">
                  <a16:creationId xmlns:a16="http://schemas.microsoft.com/office/drawing/2014/main" id="{B59E36D7-F069-16D8-FDF3-C538BB5B4E3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8791" b="2642"/>
            <a:stretch/>
          </p:blipFill>
          <p:spPr>
            <a:xfrm>
              <a:off x="5456472" y="3665619"/>
              <a:ext cx="5400000" cy="3181990"/>
            </a:xfrm>
            <a:prstGeom prst="rect">
              <a:avLst/>
            </a:prstGeom>
          </p:spPr>
        </p:pic>
        <p:sp>
          <p:nvSpPr>
            <p:cNvPr id="23" name="ZoneTexte 22">
              <a:extLst>
                <a:ext uri="{FF2B5EF4-FFF2-40B4-BE49-F238E27FC236}">
                  <a16:creationId xmlns:a16="http://schemas.microsoft.com/office/drawing/2014/main" id="{CA64BF54-01AE-37F9-0E12-7418C9B2251A}"/>
                </a:ext>
              </a:extLst>
            </p:cNvPr>
            <p:cNvSpPr txBox="1"/>
            <p:nvPr/>
          </p:nvSpPr>
          <p:spPr>
            <a:xfrm>
              <a:off x="5739976" y="5041841"/>
              <a:ext cx="2186317" cy="338554"/>
            </a:xfrm>
            <a:prstGeom prst="rect">
              <a:avLst/>
            </a:prstGeom>
            <a:noFill/>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Après</a:t>
              </a:r>
            </a:p>
          </p:txBody>
        </p:sp>
      </p:grpSp>
      <p:pic>
        <p:nvPicPr>
          <p:cNvPr id="24" name="Picture 2" descr="Résultat de recherche d'images pour &quot;aesn logo transparent&quot;">
            <a:extLst>
              <a:ext uri="{FF2B5EF4-FFF2-40B4-BE49-F238E27FC236}">
                <a16:creationId xmlns:a16="http://schemas.microsoft.com/office/drawing/2014/main" id="{A16C2170-BA2F-3183-39A2-EB8C1020B289}"/>
              </a:ext>
            </a:extLst>
          </p:cNvPr>
          <p:cNvPicPr>
            <a:picLocks noChangeAspect="1" noChangeArrowheads="1"/>
          </p:cNvPicPr>
          <p:nvPr/>
        </p:nvPicPr>
        <p:blipFill>
          <a:blip r:embed="rId6" cstate="print"/>
          <a:srcRect/>
          <a:stretch>
            <a:fillRect/>
          </a:stretch>
        </p:blipFill>
        <p:spPr bwMode="auto">
          <a:xfrm>
            <a:off x="5555250" y="1989547"/>
            <a:ext cx="1081650" cy="551984"/>
          </a:xfrm>
          <a:prstGeom prst="rect">
            <a:avLst/>
          </a:prstGeom>
          <a:noFill/>
        </p:spPr>
      </p:pic>
      <p:pic>
        <p:nvPicPr>
          <p:cNvPr id="25" name="Image 24">
            <a:extLst>
              <a:ext uri="{FF2B5EF4-FFF2-40B4-BE49-F238E27FC236}">
                <a16:creationId xmlns:a16="http://schemas.microsoft.com/office/drawing/2014/main" id="{28538A75-9EBA-8FF2-41E6-1680E5EF03E8}"/>
              </a:ext>
            </a:extLst>
          </p:cNvPr>
          <p:cNvPicPr>
            <a:picLocks noChangeAspect="1"/>
          </p:cNvPicPr>
          <p:nvPr/>
        </p:nvPicPr>
        <p:blipFill>
          <a:blip r:embed="rId7"/>
          <a:stretch>
            <a:fillRect/>
          </a:stretch>
        </p:blipFill>
        <p:spPr>
          <a:xfrm>
            <a:off x="5769634" y="2582594"/>
            <a:ext cx="652882" cy="720000"/>
          </a:xfrm>
          <a:prstGeom prst="rect">
            <a:avLst/>
          </a:prstGeom>
        </p:spPr>
      </p:pic>
      <p:pic>
        <p:nvPicPr>
          <p:cNvPr id="26" name="Image 25">
            <a:extLst>
              <a:ext uri="{FF2B5EF4-FFF2-40B4-BE49-F238E27FC236}">
                <a16:creationId xmlns:a16="http://schemas.microsoft.com/office/drawing/2014/main" id="{2F96A497-F620-2ECC-27C6-C481B34AF47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81855" y="2582594"/>
            <a:ext cx="766351" cy="720000"/>
          </a:xfrm>
          <a:prstGeom prst="rect">
            <a:avLst/>
          </a:prstGeom>
        </p:spPr>
      </p:pic>
      <p:pic>
        <p:nvPicPr>
          <p:cNvPr id="27" name="Image 26">
            <a:extLst>
              <a:ext uri="{FF2B5EF4-FFF2-40B4-BE49-F238E27FC236}">
                <a16:creationId xmlns:a16="http://schemas.microsoft.com/office/drawing/2014/main" id="{7D307F59-35A1-0388-5F80-C5EF71964C2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37497" y="2582594"/>
            <a:ext cx="610169" cy="720000"/>
          </a:xfrm>
          <a:prstGeom prst="rect">
            <a:avLst/>
          </a:prstGeom>
        </p:spPr>
      </p:pic>
      <p:pic>
        <p:nvPicPr>
          <p:cNvPr id="29" name="Image 28">
            <a:extLst>
              <a:ext uri="{FF2B5EF4-FFF2-40B4-BE49-F238E27FC236}">
                <a16:creationId xmlns:a16="http://schemas.microsoft.com/office/drawing/2014/main" id="{1932B7A4-E22C-F728-E517-F296ACD95F7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32738" y="3304542"/>
            <a:ext cx="4750643" cy="3562983"/>
          </a:xfrm>
          <a:prstGeom prst="rect">
            <a:avLst/>
          </a:prstGeom>
        </p:spPr>
      </p:pic>
      <p:pic>
        <p:nvPicPr>
          <p:cNvPr id="30" name="Image 29">
            <a:extLst>
              <a:ext uri="{FF2B5EF4-FFF2-40B4-BE49-F238E27FC236}">
                <a16:creationId xmlns:a16="http://schemas.microsoft.com/office/drawing/2014/main" id="{9E00B367-B4BB-730E-2DF7-AF3D83D943C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0471022" y="1098551"/>
            <a:ext cx="4068044" cy="3051034"/>
          </a:xfrm>
          <a:prstGeom prst="rect">
            <a:avLst/>
          </a:prstGeom>
        </p:spPr>
      </p:pic>
      <p:pic>
        <p:nvPicPr>
          <p:cNvPr id="31" name="Image 30">
            <a:extLst>
              <a:ext uri="{FF2B5EF4-FFF2-40B4-BE49-F238E27FC236}">
                <a16:creationId xmlns:a16="http://schemas.microsoft.com/office/drawing/2014/main" id="{077A0C70-1892-546A-1EB5-5BD4E27F02F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712001" y="3303243"/>
            <a:ext cx="4750642" cy="3562982"/>
          </a:xfrm>
          <a:prstGeom prst="rect">
            <a:avLst/>
          </a:prstGeom>
        </p:spPr>
      </p:pic>
      <p:pic>
        <p:nvPicPr>
          <p:cNvPr id="28" name="Image 27">
            <a:extLst>
              <a:ext uri="{FF2B5EF4-FFF2-40B4-BE49-F238E27FC236}">
                <a16:creationId xmlns:a16="http://schemas.microsoft.com/office/drawing/2014/main" id="{123D6216-20E5-7B41-F5BD-B89B14EE99D8}"/>
              </a:ext>
            </a:extLst>
          </p:cNvPr>
          <p:cNvPicPr>
            <a:picLocks noChangeAspect="1"/>
          </p:cNvPicPr>
          <p:nvPr/>
        </p:nvPicPr>
        <p:blipFill rotWithShape="1">
          <a:blip r:embed="rId13" cstate="print"/>
          <a:srcRect l="34782" t="14351" r="35687" b="13984"/>
          <a:stretch/>
        </p:blipFill>
        <p:spPr>
          <a:xfrm>
            <a:off x="8003333" y="1357554"/>
            <a:ext cx="4188667" cy="5717636"/>
          </a:xfrm>
          <a:prstGeom prst="rect">
            <a:avLst/>
          </a:prstGeom>
        </p:spPr>
      </p:pic>
      <p:pic>
        <p:nvPicPr>
          <p:cNvPr id="3" name="Image 2">
            <a:extLst>
              <a:ext uri="{FF2B5EF4-FFF2-40B4-BE49-F238E27FC236}">
                <a16:creationId xmlns:a16="http://schemas.microsoft.com/office/drawing/2014/main" id="{2904031D-0CA3-6AD5-ADA0-6D5F57AC2DE0}"/>
              </a:ext>
            </a:extLst>
          </p:cNvPr>
          <p:cNvPicPr>
            <a:picLocks noChangeAspect="1"/>
          </p:cNvPicPr>
          <p:nvPr/>
        </p:nvPicPr>
        <p:blipFill rotWithShape="1">
          <a:blip r:embed="rId14"/>
          <a:srcRect l="59842" t="23311" r="4947" b="11616"/>
          <a:stretch/>
        </p:blipFill>
        <p:spPr>
          <a:xfrm>
            <a:off x="7434281" y="1354846"/>
            <a:ext cx="4770610" cy="3005696"/>
          </a:xfrm>
          <a:prstGeom prst="rect">
            <a:avLst/>
          </a:prstGeom>
        </p:spPr>
      </p:pic>
    </p:spTree>
    <p:extLst>
      <p:ext uri="{BB962C8B-B14F-4D97-AF65-F5344CB8AC3E}">
        <p14:creationId xmlns:p14="http://schemas.microsoft.com/office/powerpoint/2010/main" val="2677683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C6479-3C05-A738-B3F9-4D6D4712CE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2A8D4F6-2764-D2AA-68B8-DB1E11CB5732}"/>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346BE3D2-A43B-18CC-97BF-8B75A180A598}"/>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Engagement pour la gestion et la protection du milieu aquatique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CCE83CC1-F347-2D6C-803F-4040C49A397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5" name="ZoneTexte 4">
            <a:extLst>
              <a:ext uri="{FF2B5EF4-FFF2-40B4-BE49-F238E27FC236}">
                <a16:creationId xmlns:a16="http://schemas.microsoft.com/office/drawing/2014/main" id="{8474F588-1F9E-8906-C7F0-6735CF27D295}"/>
              </a:ext>
            </a:extLst>
          </p:cNvPr>
          <p:cNvSpPr txBox="1"/>
          <p:nvPr/>
        </p:nvSpPr>
        <p:spPr>
          <a:xfrm>
            <a:off x="96477" y="959636"/>
            <a:ext cx="11615287" cy="2585323"/>
          </a:xfrm>
          <a:prstGeom prst="rect">
            <a:avLst/>
          </a:prstGeom>
          <a:noFill/>
        </p:spPr>
        <p:txBody>
          <a:bodyPr wrap="square">
            <a:spAutoFit/>
          </a:bodyPr>
          <a:lstStyle/>
          <a:p>
            <a:r>
              <a:rPr lang="fr-FR" dirty="0"/>
              <a:t>Pour mener à bien ses missions de protection et de gestion des milieux aquatiques, la Fédération :</a:t>
            </a:r>
          </a:p>
          <a:p>
            <a:endParaRPr lang="fr-FR" dirty="0"/>
          </a:p>
          <a:p>
            <a:pPr marL="285750" indent="-285750">
              <a:buFont typeface="Arial" panose="020B0604020202020204" pitchFamily="34" charset="0"/>
              <a:buChar char="•"/>
            </a:pPr>
            <a:r>
              <a:rPr lang="fr-FR" dirty="0"/>
              <a:t>Collabore étroitement avec différents acteurs (Services de l’État, Collectivités Territoriales, Associations.)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Participe activement aux Commissions Locales de l’Eau (CLE) dans le cadre des Schémas d’Aménagement et de Gestion de l’Eau (SAGE), au </a:t>
            </a:r>
            <a:r>
              <a:rPr lang="fr-FR" dirty="0" err="1"/>
              <a:t>COnseil</a:t>
            </a:r>
            <a:r>
              <a:rPr lang="fr-FR" dirty="0"/>
              <a:t> Départemental de l’Environnement et des Risques Sanitaires et Technologiques (CODERST) ainsi qu’au Plan Départemental de l’Eau (PDE).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1686510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9E7B7-366B-4139-EFD2-3BF08F1C5AD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E7E235A-57E4-38CD-B79C-57E6F3DEDCD3}"/>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4D0EC7A9-FB14-FF5A-6B4C-7BCFEDD47327}"/>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Engagement pour la gestion et la protection du milieu aquatique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C8F89607-6260-CC86-F8A4-D234A5A9378D}"/>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5" name="ZoneTexte 4">
            <a:extLst>
              <a:ext uri="{FF2B5EF4-FFF2-40B4-BE49-F238E27FC236}">
                <a16:creationId xmlns:a16="http://schemas.microsoft.com/office/drawing/2014/main" id="{9F462D90-48D3-9828-C836-4435AA2C68FC}"/>
              </a:ext>
            </a:extLst>
          </p:cNvPr>
          <p:cNvSpPr txBox="1"/>
          <p:nvPr/>
        </p:nvSpPr>
        <p:spPr>
          <a:xfrm>
            <a:off x="96477" y="959636"/>
            <a:ext cx="11615287" cy="2585323"/>
          </a:xfrm>
          <a:prstGeom prst="rect">
            <a:avLst/>
          </a:prstGeom>
          <a:noFill/>
        </p:spPr>
        <p:txBody>
          <a:bodyPr wrap="square">
            <a:spAutoFit/>
          </a:bodyPr>
          <a:lstStyle/>
          <a:p>
            <a:r>
              <a:rPr lang="fr-FR" dirty="0"/>
              <a:t>Pour mener à bien ses missions de protection et de gestion des milieux aquatiques, la Fédération :</a:t>
            </a:r>
          </a:p>
          <a:p>
            <a:endParaRPr lang="fr-FR" dirty="0"/>
          </a:p>
          <a:p>
            <a:pPr marL="285750" indent="-285750">
              <a:buFont typeface="Arial" panose="020B0604020202020204" pitchFamily="34" charset="0"/>
              <a:buChar char="•"/>
            </a:pPr>
            <a:r>
              <a:rPr lang="fr-FR" dirty="0"/>
              <a:t>Collabore étroitement avec différents acteurs (Services de l’État, Collectivités Territoriales, Associations.)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Participe activement aux Commissions Locales de l’Eau (CLE) dans le cadre des Schémas d’Aménagement et de Gestion de l’Eau (SAGE), au </a:t>
            </a:r>
            <a:r>
              <a:rPr lang="fr-FR" dirty="0" err="1"/>
              <a:t>COnseil</a:t>
            </a:r>
            <a:r>
              <a:rPr lang="fr-FR" dirty="0"/>
              <a:t> Départemental de l’Environnement et des Risques Sanitaires et Technologiques (CODERST) ainsi qu’au Plan Départemental de l’Eau (PDE).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sp>
        <p:nvSpPr>
          <p:cNvPr id="3" name="ZoneTexte 2">
            <a:extLst>
              <a:ext uri="{FF2B5EF4-FFF2-40B4-BE49-F238E27FC236}">
                <a16:creationId xmlns:a16="http://schemas.microsoft.com/office/drawing/2014/main" id="{9C4C8FC2-BDB9-0AAD-4E72-6C0745A85900}"/>
              </a:ext>
            </a:extLst>
          </p:cNvPr>
          <p:cNvSpPr txBox="1"/>
          <p:nvPr/>
        </p:nvSpPr>
        <p:spPr>
          <a:xfrm>
            <a:off x="168828" y="3251486"/>
            <a:ext cx="11854344" cy="2985433"/>
          </a:xfrm>
          <a:prstGeom prst="rect">
            <a:avLst/>
          </a:prstGeom>
          <a:noFill/>
        </p:spPr>
        <p:txBody>
          <a:bodyPr wrap="square" rtlCol="0">
            <a:spAutoFit/>
          </a:bodyPr>
          <a:lstStyle/>
          <a:p>
            <a:pPr algn="ctr"/>
            <a:r>
              <a:rPr lang="fr-FR" sz="2800" b="1" dirty="0">
                <a:solidFill>
                  <a:srgbClr val="1C307E"/>
                </a:solidFill>
                <a:highlight>
                  <a:srgbClr val="FFFFCC"/>
                </a:highlight>
              </a:rPr>
              <a:t>Sage Bassée-Voulzie</a:t>
            </a:r>
            <a:endParaRPr lang="fr-FR" dirty="0"/>
          </a:p>
          <a:p>
            <a:endParaRPr lang="fr-FR" sz="2000" dirty="0"/>
          </a:p>
          <a:p>
            <a:r>
              <a:rPr lang="fr-FR" sz="2000" dirty="0"/>
              <a:t>Territoire à usages et enjeux multiples</a:t>
            </a:r>
          </a:p>
          <a:p>
            <a:endParaRPr lang="fr-FR" sz="2000" dirty="0"/>
          </a:p>
          <a:p>
            <a:r>
              <a:rPr lang="fr-FR" sz="2000" dirty="0"/>
              <a:t>Nombreux projets et notamment grands projets d’aménagement potentiellement impactant pour les milieux </a:t>
            </a:r>
          </a:p>
          <a:p>
            <a:endParaRPr lang="fr-FR" sz="2000" dirty="0"/>
          </a:p>
          <a:p>
            <a:endParaRPr lang="fr-FR" sz="2000" dirty="0"/>
          </a:p>
          <a:p>
            <a:r>
              <a:rPr lang="fr-FR" sz="2000" dirty="0">
                <a:solidFill>
                  <a:srgbClr val="1C307E"/>
                </a:solidFill>
              </a:rPr>
              <a:t>La Fédération est membre de la CLE, du Bureau de la CLE, de commissions thématiques</a:t>
            </a:r>
          </a:p>
        </p:txBody>
      </p:sp>
    </p:spTree>
    <p:extLst>
      <p:ext uri="{BB962C8B-B14F-4D97-AF65-F5344CB8AC3E}">
        <p14:creationId xmlns:p14="http://schemas.microsoft.com/office/powerpoint/2010/main" val="2099147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EAA7B-0FE4-6045-FA95-A87B166B19A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C84465D-371E-4906-BDFF-A3B97836A284}"/>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9B368B86-F310-25F4-6B1E-1C505B05A487}"/>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Engagement pour la gestion et la protection du milieu aquatique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1834DD4A-264E-EA96-C20A-2B34893D1FDB}"/>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6" name="ZoneTexte 5">
            <a:extLst>
              <a:ext uri="{FF2B5EF4-FFF2-40B4-BE49-F238E27FC236}">
                <a16:creationId xmlns:a16="http://schemas.microsoft.com/office/drawing/2014/main" id="{A8185E37-5EBF-310B-142A-63C89B7FCBE3}"/>
              </a:ext>
            </a:extLst>
          </p:cNvPr>
          <p:cNvSpPr txBox="1"/>
          <p:nvPr/>
        </p:nvSpPr>
        <p:spPr>
          <a:xfrm>
            <a:off x="0" y="5432901"/>
            <a:ext cx="12192000" cy="2215991"/>
          </a:xfrm>
          <a:prstGeom prst="rect">
            <a:avLst/>
          </a:prstGeom>
          <a:noFill/>
        </p:spPr>
        <p:txBody>
          <a:bodyPr wrap="square" numCol="3">
            <a:spAutoFit/>
          </a:bodyPr>
          <a:lstStyle/>
          <a:p>
            <a:pPr algn="ctr"/>
            <a:r>
              <a:rPr lang="fr-FR" b="1" dirty="0"/>
              <a:t>Grandes thématiques essentielles aux milieux aquatiques </a:t>
            </a:r>
          </a:p>
          <a:p>
            <a:pPr algn="ctr"/>
            <a:endParaRPr lang="fr-FR" sz="1600" dirty="0"/>
          </a:p>
          <a:p>
            <a:pPr algn="ctr"/>
            <a:endParaRPr lang="fr-FR" sz="1400" dirty="0"/>
          </a:p>
          <a:p>
            <a:pPr algn="ctr"/>
            <a:endParaRPr lang="fr-FR" sz="1400" dirty="0"/>
          </a:p>
          <a:p>
            <a:pPr algn="ctr"/>
            <a:endParaRPr lang="fr-FR" sz="1400" dirty="0"/>
          </a:p>
          <a:p>
            <a:pPr algn="ctr"/>
            <a:endParaRPr lang="fr-FR" sz="1400" dirty="0"/>
          </a:p>
          <a:p>
            <a:pPr algn="ctr"/>
            <a:endParaRPr lang="fr-FR" sz="1400" dirty="0"/>
          </a:p>
          <a:p>
            <a:pPr algn="ctr"/>
            <a:endParaRPr lang="fr-FR" sz="1400" dirty="0"/>
          </a:p>
          <a:p>
            <a:pPr algn="ctr"/>
            <a:endParaRPr lang="fr-FR" sz="1400" dirty="0"/>
          </a:p>
          <a:p>
            <a:pPr algn="ctr"/>
            <a:r>
              <a:rPr lang="fr-FR" sz="1400" dirty="0"/>
              <a:t>Préservation des zones humides et des zones d’expansion des crues</a:t>
            </a:r>
          </a:p>
          <a:p>
            <a:pPr algn="ctr"/>
            <a:r>
              <a:rPr lang="fr-FR" sz="1400" dirty="0"/>
              <a:t>Préservation de l’hydromorphologie des cours d’eau</a:t>
            </a:r>
          </a:p>
          <a:p>
            <a:pPr algn="ctr"/>
            <a:r>
              <a:rPr lang="fr-FR" sz="1400" dirty="0"/>
              <a:t>Préservation de la quantité et de la qualité des eaux</a:t>
            </a:r>
          </a:p>
          <a:p>
            <a:pPr algn="ctr"/>
            <a:endParaRPr lang="fr-FR" sz="1600" dirty="0"/>
          </a:p>
          <a:p>
            <a:pPr algn="ctr"/>
            <a:endParaRPr lang="fr-FR" sz="1600" dirty="0"/>
          </a:p>
          <a:p>
            <a:pPr algn="ctr"/>
            <a:endParaRPr lang="fr-FR" b="1" dirty="0">
              <a:solidFill>
                <a:srgbClr val="1C307E"/>
              </a:solidFill>
            </a:endParaRPr>
          </a:p>
          <a:p>
            <a:pPr algn="ctr"/>
            <a:endParaRPr lang="fr-FR" b="1" dirty="0">
              <a:solidFill>
                <a:srgbClr val="1C307E"/>
              </a:solidFill>
            </a:endParaRPr>
          </a:p>
          <a:p>
            <a:pPr algn="ctr"/>
            <a:r>
              <a:rPr lang="fr-FR" b="1" dirty="0">
                <a:solidFill>
                  <a:srgbClr val="1C307E"/>
                </a:solidFill>
              </a:rPr>
              <a:t>Essentielles également pour l’Homme (risque inondations, ressource en eau, climat,…)</a:t>
            </a:r>
          </a:p>
          <a:p>
            <a:pPr algn="ctr"/>
            <a:endParaRPr lang="fr-FR" sz="1600" dirty="0"/>
          </a:p>
        </p:txBody>
      </p:sp>
      <p:graphicFrame>
        <p:nvGraphicFramePr>
          <p:cNvPr id="7" name="Tableau 6">
            <a:extLst>
              <a:ext uri="{FF2B5EF4-FFF2-40B4-BE49-F238E27FC236}">
                <a16:creationId xmlns:a16="http://schemas.microsoft.com/office/drawing/2014/main" id="{6F117F66-6F7B-9DE2-F68C-509C2BB87FF6}"/>
              </a:ext>
            </a:extLst>
          </p:cNvPr>
          <p:cNvGraphicFramePr>
            <a:graphicFrameLocks noGrp="1"/>
          </p:cNvGraphicFramePr>
          <p:nvPr>
            <p:extLst>
              <p:ext uri="{D42A27DB-BD31-4B8C-83A1-F6EECF244321}">
                <p14:modId xmlns:p14="http://schemas.microsoft.com/office/powerpoint/2010/main" val="1902382023"/>
              </p:ext>
            </p:extLst>
          </p:nvPr>
        </p:nvGraphicFramePr>
        <p:xfrm>
          <a:off x="129394" y="1008711"/>
          <a:ext cx="9262793" cy="4358640"/>
        </p:xfrm>
        <a:graphic>
          <a:graphicData uri="http://schemas.openxmlformats.org/drawingml/2006/table">
            <a:tbl>
              <a:tblPr>
                <a:tableStyleId>{5C22544A-7EE6-4342-B048-85BDC9FD1C3A}</a:tableStyleId>
              </a:tblPr>
              <a:tblGrid>
                <a:gridCol w="428614">
                  <a:extLst>
                    <a:ext uri="{9D8B030D-6E8A-4147-A177-3AD203B41FA5}">
                      <a16:colId xmlns:a16="http://schemas.microsoft.com/office/drawing/2014/main" val="3567587991"/>
                    </a:ext>
                  </a:extLst>
                </a:gridCol>
                <a:gridCol w="6591672">
                  <a:extLst>
                    <a:ext uri="{9D8B030D-6E8A-4147-A177-3AD203B41FA5}">
                      <a16:colId xmlns:a16="http://schemas.microsoft.com/office/drawing/2014/main" val="897028869"/>
                    </a:ext>
                  </a:extLst>
                </a:gridCol>
                <a:gridCol w="2242507">
                  <a:extLst>
                    <a:ext uri="{9D8B030D-6E8A-4147-A177-3AD203B41FA5}">
                      <a16:colId xmlns:a16="http://schemas.microsoft.com/office/drawing/2014/main" val="2642033131"/>
                    </a:ext>
                  </a:extLst>
                </a:gridCol>
              </a:tblGrid>
              <a:tr h="207545">
                <a:tc gridSpan="2">
                  <a:txBody>
                    <a:bodyPr/>
                    <a:lstStyle/>
                    <a:p>
                      <a:pPr algn="ctr" fontAlgn="ctr"/>
                      <a:r>
                        <a:rPr lang="fr-FR" sz="1800" b="1" i="0" u="none" strike="noStrike" dirty="0">
                          <a:solidFill>
                            <a:srgbClr val="1C307E"/>
                          </a:solidFill>
                          <a:effectLst/>
                          <a:latin typeface="Aptos Narrow" panose="020B0004020202020204" pitchFamily="34" charset="0"/>
                        </a:rPr>
                        <a:t>Stratégie du SAGE</a:t>
                      </a:r>
                    </a:p>
                  </a:txBody>
                  <a:tcPr marL="0" marR="0" marT="0" marB="0" anchor="ctr"/>
                </a:tc>
                <a:tc hMerge="1">
                  <a:txBody>
                    <a:bodyPr/>
                    <a:lstStyle/>
                    <a:p>
                      <a:pPr algn="l" fontAlgn="ctr"/>
                      <a:endParaRPr lang="fr-FR" sz="1400" b="1" i="0" u="none" strike="noStrike" dirty="0">
                        <a:solidFill>
                          <a:srgbClr val="000000"/>
                        </a:solidFill>
                        <a:effectLst/>
                        <a:latin typeface="Aptos Narrow" panose="020B0004020202020204" pitchFamily="34" charset="0"/>
                      </a:endParaRPr>
                    </a:p>
                  </a:txBody>
                  <a:tcPr marL="0" marR="0" marT="0" marB="0" anchor="ctr"/>
                </a:tc>
                <a:tc>
                  <a:txBody>
                    <a:bodyPr/>
                    <a:lstStyle/>
                    <a:p>
                      <a:pPr algn="ctr" fontAlgn="ctr"/>
                      <a:r>
                        <a:rPr lang="fr-FR" sz="1800" b="1" i="0" u="none" strike="noStrike" dirty="0">
                          <a:solidFill>
                            <a:srgbClr val="1C307E"/>
                          </a:solidFill>
                          <a:effectLst/>
                          <a:latin typeface="Aptos Narrow" panose="020B0004020202020204" pitchFamily="34" charset="0"/>
                        </a:rPr>
                        <a:t>FDAAPPMA</a:t>
                      </a:r>
                    </a:p>
                  </a:txBody>
                  <a:tcPr marL="0" marR="0" marT="0" marB="0" anchor="ctr"/>
                </a:tc>
                <a:extLst>
                  <a:ext uri="{0D108BD9-81ED-4DB2-BD59-A6C34878D82A}">
                    <a16:rowId xmlns:a16="http://schemas.microsoft.com/office/drawing/2014/main" val="2365654020"/>
                  </a:ext>
                </a:extLst>
              </a:tr>
              <a:tr h="207545">
                <a:tc>
                  <a:txBody>
                    <a:bodyPr/>
                    <a:lstStyle/>
                    <a:p>
                      <a:pPr algn="l" fontAlgn="ctr"/>
                      <a:r>
                        <a:rPr lang="fr-FR" sz="1600" b="1" i="0" u="none" strike="noStrike" dirty="0">
                          <a:solidFill>
                            <a:srgbClr val="000000"/>
                          </a:solidFill>
                          <a:effectLst/>
                          <a:latin typeface="Aptos Narrow" panose="020B0004020202020204" pitchFamily="34" charset="0"/>
                        </a:rPr>
                        <a:t>n°</a:t>
                      </a:r>
                    </a:p>
                  </a:txBody>
                  <a:tcPr marL="0" marR="0" marT="0" marB="0" anchor="ctr">
                    <a:solidFill>
                      <a:schemeClr val="bg2">
                        <a:lumMod val="75000"/>
                      </a:schemeClr>
                    </a:solidFill>
                  </a:tcPr>
                </a:tc>
                <a:tc>
                  <a:txBody>
                    <a:bodyPr/>
                    <a:lstStyle/>
                    <a:p>
                      <a:pPr algn="l" fontAlgn="ctr"/>
                      <a:r>
                        <a:rPr lang="fr-FR" sz="1600" b="1" i="0" u="none" strike="noStrike" dirty="0">
                          <a:solidFill>
                            <a:srgbClr val="000000"/>
                          </a:solidFill>
                          <a:effectLst/>
                          <a:latin typeface="Aptos Narrow" panose="020B0004020202020204" pitchFamily="34" charset="0"/>
                        </a:rPr>
                        <a:t>Mesures / leviers d'actions potentiels</a:t>
                      </a:r>
                    </a:p>
                  </a:txBody>
                  <a:tcPr marL="0" marR="0" marT="0" marB="0" anchor="ctr">
                    <a:solidFill>
                      <a:schemeClr val="bg2">
                        <a:lumMod val="75000"/>
                      </a:schemeClr>
                    </a:solidFill>
                  </a:tcPr>
                </a:tc>
                <a:tc>
                  <a:txBody>
                    <a:bodyPr/>
                    <a:lstStyle/>
                    <a:p>
                      <a:pPr algn="ctr" fontAlgn="ctr"/>
                      <a:endParaRPr lang="fr-FR" sz="1600" b="1" i="0" u="none" strike="noStrike" dirty="0">
                        <a:solidFill>
                          <a:srgbClr val="000000"/>
                        </a:solidFill>
                        <a:effectLst/>
                        <a:latin typeface="Aptos Narrow" panose="020B0004020202020204" pitchFamily="34" charset="0"/>
                      </a:endParaRPr>
                    </a:p>
                  </a:txBody>
                  <a:tcPr marL="0" marR="0" marT="0" marB="0" anchor="ctr">
                    <a:solidFill>
                      <a:schemeClr val="bg2">
                        <a:lumMod val="75000"/>
                      </a:schemeClr>
                    </a:solidFill>
                  </a:tcPr>
                </a:tc>
                <a:extLst>
                  <a:ext uri="{0D108BD9-81ED-4DB2-BD59-A6C34878D82A}">
                    <a16:rowId xmlns:a16="http://schemas.microsoft.com/office/drawing/2014/main" val="2195130840"/>
                  </a:ext>
                </a:extLst>
              </a:tr>
              <a:tr h="207545">
                <a:tc>
                  <a:txBody>
                    <a:bodyPr/>
                    <a:lstStyle/>
                    <a:p>
                      <a:pPr algn="l" fontAlgn="ctr"/>
                      <a:r>
                        <a:rPr lang="fr-FR" sz="1400" b="0" i="0" u="none" strike="noStrike">
                          <a:solidFill>
                            <a:srgbClr val="000000"/>
                          </a:solidFill>
                          <a:effectLst/>
                          <a:latin typeface="Aptos Narrow" panose="020B0004020202020204" pitchFamily="34" charset="0"/>
                        </a:rPr>
                        <a:t>3.1.1</a:t>
                      </a:r>
                    </a:p>
                  </a:txBody>
                  <a:tcPr marL="0" marR="0" marT="0" marB="0" anchor="ctr"/>
                </a:tc>
                <a:tc>
                  <a:txBody>
                    <a:bodyPr/>
                    <a:lstStyle/>
                    <a:p>
                      <a:pPr algn="l" fontAlgn="ctr"/>
                      <a:r>
                        <a:rPr lang="fr-FR" sz="1400" b="0" i="0" u="none" strike="noStrike" dirty="0">
                          <a:solidFill>
                            <a:srgbClr val="000000"/>
                          </a:solidFill>
                          <a:effectLst/>
                          <a:latin typeface="Aptos Narrow" panose="020B0004020202020204" pitchFamily="34" charset="0"/>
                        </a:rPr>
                        <a:t>Couvrir l'ensemble du SAGE par des plans de restauration des milieux aquatiques</a:t>
                      </a:r>
                    </a:p>
                  </a:txBody>
                  <a:tcPr marL="0" marR="0" marT="0" marB="0" anchor="ctr"/>
                </a:tc>
                <a:tc>
                  <a:txBody>
                    <a:bodyPr/>
                    <a:lstStyle/>
                    <a:p>
                      <a:pPr algn="ctr" fontAlgn="ctr"/>
                      <a:endParaRPr lang="fr-FR" sz="1400" b="0" i="0" u="none" strike="noStrike" dirty="0">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204922180"/>
                  </a:ext>
                </a:extLst>
              </a:tr>
              <a:tr h="207545">
                <a:tc>
                  <a:txBody>
                    <a:bodyPr/>
                    <a:lstStyle/>
                    <a:p>
                      <a:pPr algn="l" fontAlgn="ctr"/>
                      <a:r>
                        <a:rPr lang="fr-FR" sz="1400" b="0" i="0" u="none" strike="noStrike">
                          <a:solidFill>
                            <a:srgbClr val="000000"/>
                          </a:solidFill>
                          <a:effectLst/>
                          <a:latin typeface="Aptos Narrow" panose="020B0004020202020204" pitchFamily="34" charset="0"/>
                        </a:rPr>
                        <a:t>R6</a:t>
                      </a:r>
                    </a:p>
                  </a:txBody>
                  <a:tcPr marL="0" marR="0" marT="0" marB="0" anchor="ctr"/>
                </a:tc>
                <a:tc>
                  <a:txBody>
                    <a:bodyPr/>
                    <a:lstStyle/>
                    <a:p>
                      <a:pPr algn="l" fontAlgn="ctr"/>
                      <a:r>
                        <a:rPr lang="fr-FR" sz="1400" b="0" i="0" u="none" strike="noStrike" dirty="0">
                          <a:solidFill>
                            <a:srgbClr val="000000"/>
                          </a:solidFill>
                          <a:effectLst/>
                          <a:latin typeface="Aptos Narrow" panose="020B0004020202020204" pitchFamily="34" charset="0"/>
                        </a:rPr>
                        <a:t>Préserver le lit mineur des cours d'eau</a:t>
                      </a:r>
                    </a:p>
                  </a:txBody>
                  <a:tcPr marL="0" marR="0" marT="0" marB="0" anchor="ctr"/>
                </a:tc>
                <a:tc>
                  <a:txBody>
                    <a:bodyPr/>
                    <a:lstStyle/>
                    <a:p>
                      <a:pPr algn="ctr" fontAlgn="ctr"/>
                      <a:endParaRPr lang="fr-FR" sz="1400" b="0" i="0" u="none" strike="noStrike" dirty="0">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274533515"/>
                  </a:ext>
                </a:extLst>
              </a:tr>
              <a:tr h="207545">
                <a:tc>
                  <a:txBody>
                    <a:bodyPr/>
                    <a:lstStyle/>
                    <a:p>
                      <a:pPr algn="l" fontAlgn="ctr"/>
                      <a:r>
                        <a:rPr lang="fr-FR" sz="1400" b="0" i="0" u="none" strike="noStrike">
                          <a:solidFill>
                            <a:srgbClr val="000000"/>
                          </a:solidFill>
                          <a:effectLst/>
                          <a:latin typeface="Aptos Narrow" panose="020B0004020202020204" pitchFamily="34" charset="0"/>
                        </a:rPr>
                        <a:t>R7</a:t>
                      </a:r>
                    </a:p>
                  </a:txBody>
                  <a:tcPr marL="0" marR="0" marT="0" marB="0" anchor="ctr"/>
                </a:tc>
                <a:tc>
                  <a:txBody>
                    <a:bodyPr/>
                    <a:lstStyle/>
                    <a:p>
                      <a:pPr algn="l" fontAlgn="ctr"/>
                      <a:r>
                        <a:rPr lang="fr-FR" sz="1400" b="0" i="0" u="none" strike="noStrike" dirty="0">
                          <a:solidFill>
                            <a:srgbClr val="000000"/>
                          </a:solidFill>
                          <a:effectLst/>
                          <a:latin typeface="Aptos Narrow" panose="020B0004020202020204" pitchFamily="34" charset="0"/>
                        </a:rPr>
                        <a:t>Préserver les berges des cours d'eau</a:t>
                      </a:r>
                    </a:p>
                  </a:txBody>
                  <a:tcPr marL="0" marR="0" marT="0" marB="0" anchor="ctr"/>
                </a:tc>
                <a:tc>
                  <a:txBody>
                    <a:bodyPr/>
                    <a:lstStyle/>
                    <a:p>
                      <a:pPr algn="ctr" fontAlgn="ctr"/>
                      <a:endParaRPr lang="fr-FR" sz="1400" b="0" i="0" u="none" strike="noStrike" dirty="0">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744804237"/>
                  </a:ext>
                </a:extLst>
              </a:tr>
              <a:tr h="207545">
                <a:tc>
                  <a:txBody>
                    <a:bodyPr/>
                    <a:lstStyle/>
                    <a:p>
                      <a:pPr algn="l" fontAlgn="ctr"/>
                      <a:r>
                        <a:rPr lang="fr-FR" sz="1400" b="1" i="0" u="none" strike="noStrike" dirty="0">
                          <a:solidFill>
                            <a:srgbClr val="000000"/>
                          </a:solidFill>
                          <a:effectLst/>
                          <a:latin typeface="Aptos Narrow" panose="020B0004020202020204" pitchFamily="34" charset="0"/>
                        </a:rPr>
                        <a:t>3.1.2</a:t>
                      </a:r>
                    </a:p>
                  </a:txBody>
                  <a:tcPr marL="0" marR="0" marT="0" marB="0" anchor="ctr"/>
                </a:tc>
                <a:tc>
                  <a:txBody>
                    <a:bodyPr/>
                    <a:lstStyle/>
                    <a:p>
                      <a:pPr algn="l" fontAlgn="ctr"/>
                      <a:r>
                        <a:rPr lang="fr-FR" sz="1400" b="1" i="0" u="none" strike="noStrike" dirty="0">
                          <a:solidFill>
                            <a:srgbClr val="000000"/>
                          </a:solidFill>
                          <a:effectLst/>
                          <a:latin typeface="Aptos Narrow" panose="020B0004020202020204" pitchFamily="34" charset="0"/>
                        </a:rPr>
                        <a:t>Définir un plan de gestion de l'axe Seine par la CLE</a:t>
                      </a:r>
                    </a:p>
                  </a:txBody>
                  <a:tcPr marL="0" marR="0" marT="0" marB="0" anchor="ctr"/>
                </a:tc>
                <a:tc>
                  <a:txBody>
                    <a:bodyPr/>
                    <a:lstStyle/>
                    <a:p>
                      <a:pPr algn="ctr" fontAlgn="ctr"/>
                      <a:r>
                        <a:rPr lang="fr-FR" sz="1400" b="0" i="0" u="none" strike="noStrike" dirty="0">
                          <a:solidFill>
                            <a:srgbClr val="1C307E"/>
                          </a:solidFill>
                          <a:effectLst/>
                          <a:latin typeface="Aptos Narrow" panose="020B0004020202020204" pitchFamily="34" charset="0"/>
                        </a:rPr>
                        <a:t>PDPG, PGP,…</a:t>
                      </a:r>
                    </a:p>
                  </a:txBody>
                  <a:tcPr marL="0" marR="0" marT="0" marB="0" anchor="ctr"/>
                </a:tc>
                <a:extLst>
                  <a:ext uri="{0D108BD9-81ED-4DB2-BD59-A6C34878D82A}">
                    <a16:rowId xmlns:a16="http://schemas.microsoft.com/office/drawing/2014/main" val="2174430094"/>
                  </a:ext>
                </a:extLst>
              </a:tr>
              <a:tr h="207545">
                <a:tc>
                  <a:txBody>
                    <a:bodyPr/>
                    <a:lstStyle/>
                    <a:p>
                      <a:pPr algn="l" fontAlgn="ctr"/>
                      <a:r>
                        <a:rPr lang="fr-FR" sz="1400" b="1" i="0" u="none" strike="noStrike" dirty="0">
                          <a:solidFill>
                            <a:srgbClr val="000000"/>
                          </a:solidFill>
                          <a:effectLst/>
                          <a:latin typeface="Aptos Narrow" panose="020B0004020202020204" pitchFamily="34" charset="0"/>
                        </a:rPr>
                        <a:t>3.1.3</a:t>
                      </a:r>
                    </a:p>
                  </a:txBody>
                  <a:tcPr marL="0" marR="0" marT="0" marB="0" anchor="ctr"/>
                </a:tc>
                <a:tc>
                  <a:txBody>
                    <a:bodyPr/>
                    <a:lstStyle/>
                    <a:p>
                      <a:pPr algn="l" fontAlgn="ctr"/>
                      <a:r>
                        <a:rPr lang="fr-FR" sz="1400" b="1" i="0" u="none" strike="noStrike" dirty="0">
                          <a:solidFill>
                            <a:srgbClr val="000000"/>
                          </a:solidFill>
                          <a:effectLst/>
                          <a:latin typeface="Aptos Narrow" panose="020B0004020202020204" pitchFamily="34" charset="0"/>
                        </a:rPr>
                        <a:t>Rétablir la continuité écologique sur les cours d'eau</a:t>
                      </a:r>
                    </a:p>
                  </a:txBody>
                  <a:tcPr marL="0" marR="0" marT="0" marB="0" anchor="ctr"/>
                </a:tc>
                <a:tc>
                  <a:txBody>
                    <a:bodyPr/>
                    <a:lstStyle/>
                    <a:p>
                      <a:pPr algn="ctr" fontAlgn="ctr"/>
                      <a:r>
                        <a:rPr lang="fr-FR" sz="1400" b="0" i="0" u="none" strike="noStrike" dirty="0">
                          <a:solidFill>
                            <a:srgbClr val="1C307E"/>
                          </a:solidFill>
                          <a:effectLst/>
                          <a:latin typeface="Aptos Narrow" panose="020B0004020202020204" pitchFamily="34" charset="0"/>
                        </a:rPr>
                        <a:t>MOA et/ou accompagnement </a:t>
                      </a:r>
                    </a:p>
                  </a:txBody>
                  <a:tcPr marL="0" marR="0" marT="0" marB="0" anchor="ctr"/>
                </a:tc>
                <a:extLst>
                  <a:ext uri="{0D108BD9-81ED-4DB2-BD59-A6C34878D82A}">
                    <a16:rowId xmlns:a16="http://schemas.microsoft.com/office/drawing/2014/main" val="1022787896"/>
                  </a:ext>
                </a:extLst>
              </a:tr>
              <a:tr h="207545">
                <a:tc>
                  <a:txBody>
                    <a:bodyPr/>
                    <a:lstStyle/>
                    <a:p>
                      <a:pPr algn="l" fontAlgn="ctr"/>
                      <a:r>
                        <a:rPr lang="fr-FR" sz="1400" b="1" i="0" u="none" strike="noStrike" dirty="0">
                          <a:solidFill>
                            <a:srgbClr val="000000"/>
                          </a:solidFill>
                          <a:effectLst/>
                          <a:latin typeface="Aptos Narrow" panose="020B0004020202020204" pitchFamily="34" charset="0"/>
                        </a:rPr>
                        <a:t>3.1.5</a:t>
                      </a:r>
                    </a:p>
                  </a:txBody>
                  <a:tcPr marL="0" marR="0" marT="0" marB="0" anchor="ctr"/>
                </a:tc>
                <a:tc>
                  <a:txBody>
                    <a:bodyPr/>
                    <a:lstStyle/>
                    <a:p>
                      <a:pPr algn="l" fontAlgn="ctr"/>
                      <a:r>
                        <a:rPr lang="fr-FR" sz="1400" b="1" i="0" u="none" strike="noStrike" dirty="0">
                          <a:solidFill>
                            <a:srgbClr val="000000"/>
                          </a:solidFill>
                          <a:effectLst/>
                          <a:latin typeface="Aptos Narrow" panose="020B0004020202020204" pitchFamily="34" charset="0"/>
                        </a:rPr>
                        <a:t>Suivre l'évolution de l'implantation des espèces exotiques à l'échelle du SAGE</a:t>
                      </a:r>
                    </a:p>
                  </a:txBody>
                  <a:tcPr marL="0" marR="0" marT="0" marB="0" anchor="ctr"/>
                </a:tc>
                <a:tc>
                  <a:txBody>
                    <a:bodyPr/>
                    <a:lstStyle/>
                    <a:p>
                      <a:pPr algn="ctr" fontAlgn="ctr"/>
                      <a:r>
                        <a:rPr lang="fr-FR" sz="1400" b="0" i="0" u="none" strike="noStrike" dirty="0">
                          <a:solidFill>
                            <a:srgbClr val="1C307E"/>
                          </a:solidFill>
                          <a:effectLst/>
                          <a:latin typeface="Aptos Narrow" panose="020B0004020202020204" pitchFamily="34" charset="0"/>
                        </a:rPr>
                        <a:t>Suivis et inventaires piscicoles</a:t>
                      </a:r>
                    </a:p>
                  </a:txBody>
                  <a:tcPr marL="0" marR="0" marT="0" marB="0" anchor="ctr"/>
                </a:tc>
                <a:extLst>
                  <a:ext uri="{0D108BD9-81ED-4DB2-BD59-A6C34878D82A}">
                    <a16:rowId xmlns:a16="http://schemas.microsoft.com/office/drawing/2014/main" val="1634678951"/>
                  </a:ext>
                </a:extLst>
              </a:tr>
              <a:tr h="207545">
                <a:tc>
                  <a:txBody>
                    <a:bodyPr/>
                    <a:lstStyle/>
                    <a:p>
                      <a:pPr algn="l" fontAlgn="ctr"/>
                      <a:r>
                        <a:rPr lang="fr-FR" sz="1400" b="1" i="0" u="none" strike="noStrike" dirty="0">
                          <a:solidFill>
                            <a:srgbClr val="000000"/>
                          </a:solidFill>
                          <a:effectLst/>
                          <a:latin typeface="Aptos Narrow" panose="020B0004020202020204" pitchFamily="34" charset="0"/>
                        </a:rPr>
                        <a:t>3.1.6</a:t>
                      </a:r>
                    </a:p>
                  </a:txBody>
                  <a:tcPr marL="0" marR="0" marT="0" marB="0" anchor="ctr"/>
                </a:tc>
                <a:tc>
                  <a:txBody>
                    <a:bodyPr/>
                    <a:lstStyle/>
                    <a:p>
                      <a:pPr algn="l" fontAlgn="ctr"/>
                      <a:r>
                        <a:rPr lang="fr-FR" sz="1400" b="1" i="0" u="none" strike="noStrike" dirty="0">
                          <a:solidFill>
                            <a:srgbClr val="000000"/>
                          </a:solidFill>
                          <a:effectLst/>
                          <a:latin typeface="Aptos Narrow" panose="020B0004020202020204" pitchFamily="34" charset="0"/>
                        </a:rPr>
                        <a:t>Communiquer et sensibiliser sur les fonctionnalités des cours d'eau</a:t>
                      </a:r>
                    </a:p>
                  </a:txBody>
                  <a:tcPr marL="0" marR="0" marT="0" marB="0" anchor="ctr"/>
                </a:tc>
                <a:tc>
                  <a:txBody>
                    <a:bodyPr/>
                    <a:lstStyle/>
                    <a:p>
                      <a:pPr algn="ctr" fontAlgn="ctr"/>
                      <a:r>
                        <a:rPr lang="fr-FR" sz="1400" b="0" i="0" u="none" strike="noStrike" dirty="0">
                          <a:solidFill>
                            <a:srgbClr val="1C307E"/>
                          </a:solidFill>
                          <a:effectLst/>
                          <a:latin typeface="Aptos Narrow" panose="020B0004020202020204" pitchFamily="34" charset="0"/>
                        </a:rPr>
                        <a:t>Animations, manifestations…</a:t>
                      </a:r>
                    </a:p>
                  </a:txBody>
                  <a:tcPr marL="0" marR="0" marT="0" marB="0" anchor="ctr"/>
                </a:tc>
                <a:extLst>
                  <a:ext uri="{0D108BD9-81ED-4DB2-BD59-A6C34878D82A}">
                    <a16:rowId xmlns:a16="http://schemas.microsoft.com/office/drawing/2014/main" val="4148983261"/>
                  </a:ext>
                </a:extLst>
              </a:tr>
              <a:tr h="207545">
                <a:tc>
                  <a:txBody>
                    <a:bodyPr/>
                    <a:lstStyle/>
                    <a:p>
                      <a:pPr algn="l" fontAlgn="ctr"/>
                      <a:r>
                        <a:rPr lang="fr-FR" sz="1400" b="1" i="0" u="none" strike="noStrike">
                          <a:solidFill>
                            <a:srgbClr val="000000"/>
                          </a:solidFill>
                          <a:effectLst/>
                          <a:latin typeface="Aptos Narrow" panose="020B0004020202020204" pitchFamily="34" charset="0"/>
                        </a:rPr>
                        <a:t>3.2.1</a:t>
                      </a:r>
                    </a:p>
                  </a:txBody>
                  <a:tcPr marL="0" marR="0" marT="0" marB="0" anchor="ctr"/>
                </a:tc>
                <a:tc>
                  <a:txBody>
                    <a:bodyPr/>
                    <a:lstStyle/>
                    <a:p>
                      <a:pPr algn="l" fontAlgn="ctr"/>
                      <a:r>
                        <a:rPr lang="fr-FR" sz="1400" b="1" i="0" u="none" strike="noStrike" dirty="0">
                          <a:solidFill>
                            <a:srgbClr val="000000"/>
                          </a:solidFill>
                          <a:effectLst/>
                          <a:latin typeface="Aptos Narrow" panose="020B0004020202020204" pitchFamily="34" charset="0"/>
                        </a:rPr>
                        <a:t>Cartographier les zones humides et identifier les zones humides cibles</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400" b="0" i="0" u="none" strike="noStrike" dirty="0">
                          <a:solidFill>
                            <a:srgbClr val="1C307E"/>
                          </a:solidFill>
                          <a:effectLst/>
                          <a:latin typeface="Aptos Narrow" panose="020B0004020202020204" pitchFamily="34" charset="0"/>
                        </a:rPr>
                        <a:t>Suivi frayères BRO</a:t>
                      </a:r>
                    </a:p>
                  </a:txBody>
                  <a:tcPr marL="0" marR="0" marT="0" marB="0" anchor="ctr"/>
                </a:tc>
                <a:extLst>
                  <a:ext uri="{0D108BD9-81ED-4DB2-BD59-A6C34878D82A}">
                    <a16:rowId xmlns:a16="http://schemas.microsoft.com/office/drawing/2014/main" val="1199432106"/>
                  </a:ext>
                </a:extLst>
              </a:tr>
              <a:tr h="207545">
                <a:tc>
                  <a:txBody>
                    <a:bodyPr/>
                    <a:lstStyle/>
                    <a:p>
                      <a:pPr algn="l" fontAlgn="ctr"/>
                      <a:r>
                        <a:rPr lang="fr-FR" sz="1400" b="0" i="0" u="none" strike="noStrike">
                          <a:solidFill>
                            <a:srgbClr val="000000"/>
                          </a:solidFill>
                          <a:effectLst/>
                          <a:latin typeface="Aptos Narrow" panose="020B0004020202020204" pitchFamily="34" charset="0"/>
                        </a:rPr>
                        <a:t>3.2.3</a:t>
                      </a:r>
                    </a:p>
                  </a:txBody>
                  <a:tcPr marL="0" marR="0" marT="0" marB="0" anchor="ctr"/>
                </a:tc>
                <a:tc>
                  <a:txBody>
                    <a:bodyPr/>
                    <a:lstStyle/>
                    <a:p>
                      <a:pPr algn="l" fontAlgn="ctr"/>
                      <a:r>
                        <a:rPr lang="fr-FR" sz="1400" b="0" i="0" u="none" strike="noStrike" dirty="0">
                          <a:solidFill>
                            <a:srgbClr val="000000"/>
                          </a:solidFill>
                          <a:effectLst/>
                          <a:latin typeface="Aptos Narrow" panose="020B0004020202020204" pitchFamily="34" charset="0"/>
                        </a:rPr>
                        <a:t>Préserver les zones humides cibles au sein de périmètre réglementaire</a:t>
                      </a:r>
                    </a:p>
                  </a:txBody>
                  <a:tcPr marL="0" marR="0" marT="0" marB="0" anchor="ctr"/>
                </a:tc>
                <a:tc>
                  <a:txBody>
                    <a:bodyPr/>
                    <a:lstStyle/>
                    <a:p>
                      <a:pPr algn="ctr" fontAlgn="ctr"/>
                      <a:endParaRPr lang="fr-FR" sz="1400" b="0" i="0" u="none" strike="noStrike" dirty="0">
                        <a:solidFill>
                          <a:srgbClr val="1C307E"/>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788386427"/>
                  </a:ext>
                </a:extLst>
              </a:tr>
              <a:tr h="207545">
                <a:tc>
                  <a:txBody>
                    <a:bodyPr/>
                    <a:lstStyle/>
                    <a:p>
                      <a:pPr algn="l" fontAlgn="ctr"/>
                      <a:r>
                        <a:rPr lang="fr-FR" sz="1400" b="0" i="0" u="none" strike="noStrike">
                          <a:solidFill>
                            <a:srgbClr val="000000"/>
                          </a:solidFill>
                          <a:effectLst/>
                          <a:latin typeface="Aptos Narrow" panose="020B0004020202020204" pitchFamily="34" charset="0"/>
                        </a:rPr>
                        <a:t>R8</a:t>
                      </a:r>
                    </a:p>
                  </a:txBody>
                  <a:tcPr marL="0" marR="0" marT="0" marB="0" anchor="ctr"/>
                </a:tc>
                <a:tc>
                  <a:txBody>
                    <a:bodyPr/>
                    <a:lstStyle/>
                    <a:p>
                      <a:pPr algn="l" fontAlgn="ctr"/>
                      <a:r>
                        <a:rPr lang="fr-FR" sz="1400" b="0" i="0" u="none" strike="noStrike" dirty="0">
                          <a:solidFill>
                            <a:srgbClr val="000000"/>
                          </a:solidFill>
                          <a:effectLst/>
                          <a:latin typeface="Aptos Narrow" panose="020B0004020202020204" pitchFamily="34" charset="0"/>
                        </a:rPr>
                        <a:t>Sanctuariser les zones humides</a:t>
                      </a:r>
                    </a:p>
                  </a:txBody>
                  <a:tcPr marL="0" marR="0" marT="0" marB="0" anchor="ctr"/>
                </a:tc>
                <a:tc>
                  <a:txBody>
                    <a:bodyPr/>
                    <a:lstStyle/>
                    <a:p>
                      <a:pPr algn="ctr" fontAlgn="ctr"/>
                      <a:endParaRPr lang="fr-FR" sz="1400" b="0" i="0" u="none" strike="noStrike" dirty="0">
                        <a:solidFill>
                          <a:srgbClr val="1C307E"/>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07436646"/>
                  </a:ext>
                </a:extLst>
              </a:tr>
              <a:tr h="207545">
                <a:tc>
                  <a:txBody>
                    <a:bodyPr/>
                    <a:lstStyle/>
                    <a:p>
                      <a:pPr algn="l" fontAlgn="ctr"/>
                      <a:r>
                        <a:rPr lang="fr-FR" sz="1400" b="0" i="0" u="none" strike="noStrike">
                          <a:solidFill>
                            <a:srgbClr val="000000"/>
                          </a:solidFill>
                          <a:effectLst/>
                          <a:latin typeface="Aptos Narrow" panose="020B0004020202020204" pitchFamily="34" charset="0"/>
                        </a:rPr>
                        <a:t>R9</a:t>
                      </a:r>
                    </a:p>
                  </a:txBody>
                  <a:tcPr marL="0" marR="0" marT="0" marB="0" anchor="ctr"/>
                </a:tc>
                <a:tc>
                  <a:txBody>
                    <a:bodyPr/>
                    <a:lstStyle/>
                    <a:p>
                      <a:pPr algn="l" fontAlgn="ctr"/>
                      <a:r>
                        <a:rPr lang="fr-FR" sz="1400" b="0" i="0" u="none" strike="noStrike" dirty="0">
                          <a:solidFill>
                            <a:srgbClr val="000000"/>
                          </a:solidFill>
                          <a:effectLst/>
                          <a:latin typeface="Aptos Narrow" panose="020B0004020202020204" pitchFamily="34" charset="0"/>
                        </a:rPr>
                        <a:t>Sanctuariser les zones humides</a:t>
                      </a:r>
                    </a:p>
                  </a:txBody>
                  <a:tcPr marL="0" marR="0" marT="0" marB="0" anchor="ctr"/>
                </a:tc>
                <a:tc>
                  <a:txBody>
                    <a:bodyPr/>
                    <a:lstStyle/>
                    <a:p>
                      <a:pPr algn="ctr" fontAlgn="ctr"/>
                      <a:endParaRPr lang="fr-FR" sz="1400" b="0" i="0" u="none" strike="noStrike" dirty="0">
                        <a:solidFill>
                          <a:srgbClr val="1C307E"/>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151992280"/>
                  </a:ext>
                </a:extLst>
              </a:tr>
              <a:tr h="207545">
                <a:tc>
                  <a:txBody>
                    <a:bodyPr/>
                    <a:lstStyle/>
                    <a:p>
                      <a:pPr algn="l" fontAlgn="ctr"/>
                      <a:r>
                        <a:rPr lang="fr-FR" sz="1400" b="1" i="0" u="none" strike="noStrike">
                          <a:solidFill>
                            <a:srgbClr val="000000"/>
                          </a:solidFill>
                          <a:effectLst/>
                          <a:latin typeface="Aptos Narrow" panose="020B0004020202020204" pitchFamily="34" charset="0"/>
                        </a:rPr>
                        <a:t>3.2.4</a:t>
                      </a:r>
                    </a:p>
                  </a:txBody>
                  <a:tcPr marL="0" marR="0" marT="0" marB="0" anchor="ctr"/>
                </a:tc>
                <a:tc>
                  <a:txBody>
                    <a:bodyPr/>
                    <a:lstStyle/>
                    <a:p>
                      <a:pPr algn="l" fontAlgn="ctr"/>
                      <a:r>
                        <a:rPr lang="fr-FR" sz="1400" b="1" i="0" u="none" strike="noStrike" dirty="0">
                          <a:solidFill>
                            <a:srgbClr val="000000"/>
                          </a:solidFill>
                          <a:effectLst/>
                          <a:latin typeface="Aptos Narrow" panose="020B0004020202020204" pitchFamily="34" charset="0"/>
                        </a:rPr>
                        <a:t>Caractériser les fonctionnalités des zones humides</a:t>
                      </a:r>
                    </a:p>
                  </a:txBody>
                  <a:tcPr marL="0" marR="0" marT="0" marB="0" anchor="ctr"/>
                </a:tc>
                <a:tc>
                  <a:txBody>
                    <a:bodyPr/>
                    <a:lstStyle/>
                    <a:p>
                      <a:pPr algn="ctr" fontAlgn="ctr"/>
                      <a:r>
                        <a:rPr lang="fr-FR" sz="1400" b="0" i="0" u="none" strike="noStrike" dirty="0">
                          <a:solidFill>
                            <a:srgbClr val="1C307E"/>
                          </a:solidFill>
                          <a:effectLst/>
                          <a:latin typeface="Aptos Narrow" panose="020B0004020202020204" pitchFamily="34" charset="0"/>
                        </a:rPr>
                        <a:t>Suivi frayères BRO</a:t>
                      </a:r>
                    </a:p>
                  </a:txBody>
                  <a:tcPr marL="0" marR="0" marT="0" marB="0" anchor="ctr"/>
                </a:tc>
                <a:extLst>
                  <a:ext uri="{0D108BD9-81ED-4DB2-BD59-A6C34878D82A}">
                    <a16:rowId xmlns:a16="http://schemas.microsoft.com/office/drawing/2014/main" val="2895248600"/>
                  </a:ext>
                </a:extLst>
              </a:tr>
              <a:tr h="207545">
                <a:tc>
                  <a:txBody>
                    <a:bodyPr/>
                    <a:lstStyle/>
                    <a:p>
                      <a:pPr algn="l" fontAlgn="ctr"/>
                      <a:r>
                        <a:rPr lang="fr-FR" sz="1400" b="1" i="0" u="none" strike="noStrike" dirty="0">
                          <a:solidFill>
                            <a:srgbClr val="000000"/>
                          </a:solidFill>
                          <a:effectLst/>
                          <a:latin typeface="Aptos Narrow" panose="020B0004020202020204" pitchFamily="34" charset="0"/>
                        </a:rPr>
                        <a:t>3.2.5</a:t>
                      </a:r>
                    </a:p>
                  </a:txBody>
                  <a:tcPr marL="0" marR="0" marT="0" marB="0" anchor="ctr"/>
                </a:tc>
                <a:tc>
                  <a:txBody>
                    <a:bodyPr/>
                    <a:lstStyle/>
                    <a:p>
                      <a:pPr algn="l" fontAlgn="ctr"/>
                      <a:r>
                        <a:rPr lang="fr-FR" sz="1400" b="1" i="0" u="none" strike="noStrike" dirty="0">
                          <a:solidFill>
                            <a:srgbClr val="000000"/>
                          </a:solidFill>
                          <a:effectLst/>
                          <a:latin typeface="Aptos Narrow" panose="020B0004020202020204" pitchFamily="34" charset="0"/>
                        </a:rPr>
                        <a:t>Entretenir, restaurer et préserver les zones humides </a:t>
                      </a:r>
                    </a:p>
                  </a:txBody>
                  <a:tcPr marL="0" marR="0" marT="0" marB="0" anchor="ctr"/>
                </a:tc>
                <a:tc>
                  <a:txBody>
                    <a:bodyPr/>
                    <a:lstStyle/>
                    <a:p>
                      <a:pPr algn="ctr" fontAlgn="ctr"/>
                      <a:r>
                        <a:rPr lang="fr-FR" sz="1400" b="0" i="0" u="none" strike="noStrike" dirty="0">
                          <a:solidFill>
                            <a:srgbClr val="1C307E"/>
                          </a:solidFill>
                          <a:effectLst/>
                          <a:latin typeface="Aptos Narrow" panose="020B0004020202020204" pitchFamily="34" charset="0"/>
                        </a:rPr>
                        <a:t>Restauration frayères BRO</a:t>
                      </a:r>
                    </a:p>
                  </a:txBody>
                  <a:tcPr marL="0" marR="0" marT="0" marB="0" anchor="ctr"/>
                </a:tc>
                <a:extLst>
                  <a:ext uri="{0D108BD9-81ED-4DB2-BD59-A6C34878D82A}">
                    <a16:rowId xmlns:a16="http://schemas.microsoft.com/office/drawing/2014/main" val="4256679276"/>
                  </a:ext>
                </a:extLst>
              </a:tr>
              <a:tr h="207545">
                <a:tc>
                  <a:txBody>
                    <a:bodyPr/>
                    <a:lstStyle/>
                    <a:p>
                      <a:pPr algn="l" fontAlgn="ctr"/>
                      <a:r>
                        <a:rPr lang="fr-FR" sz="1400" b="0" i="0" u="none" strike="noStrike">
                          <a:solidFill>
                            <a:srgbClr val="000000"/>
                          </a:solidFill>
                          <a:effectLst/>
                          <a:latin typeface="Aptos Narrow" panose="020B0004020202020204" pitchFamily="34" charset="0"/>
                        </a:rPr>
                        <a:t>4.2.1</a:t>
                      </a:r>
                    </a:p>
                  </a:txBody>
                  <a:tcPr marL="0" marR="0" marT="0" marB="0" anchor="ctr"/>
                </a:tc>
                <a:tc>
                  <a:txBody>
                    <a:bodyPr/>
                    <a:lstStyle/>
                    <a:p>
                      <a:pPr algn="l" fontAlgn="ctr"/>
                      <a:r>
                        <a:rPr lang="fr-FR" sz="1400" b="0" i="0" u="none" strike="noStrike" dirty="0">
                          <a:solidFill>
                            <a:srgbClr val="000000"/>
                          </a:solidFill>
                          <a:effectLst/>
                          <a:latin typeface="Aptos Narrow" panose="020B0004020202020204" pitchFamily="34" charset="0"/>
                        </a:rPr>
                        <a:t>Cartographier et préserver les zones d'expansion de crues</a:t>
                      </a:r>
                    </a:p>
                  </a:txBody>
                  <a:tcPr marL="0" marR="0" marT="0" marB="0" anchor="ctr"/>
                </a:tc>
                <a:tc>
                  <a:txBody>
                    <a:bodyPr/>
                    <a:lstStyle/>
                    <a:p>
                      <a:pPr algn="ctr" fontAlgn="ctr"/>
                      <a:endParaRPr lang="fr-FR" sz="1400" b="0" i="0" u="none" strike="noStrike" dirty="0">
                        <a:solidFill>
                          <a:srgbClr val="1C307E"/>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981311867"/>
                  </a:ext>
                </a:extLst>
              </a:tr>
              <a:tr h="207545">
                <a:tc>
                  <a:txBody>
                    <a:bodyPr/>
                    <a:lstStyle/>
                    <a:p>
                      <a:pPr algn="l" fontAlgn="ctr"/>
                      <a:r>
                        <a:rPr lang="fr-FR" sz="1400" b="0" i="0" u="none" strike="noStrike">
                          <a:solidFill>
                            <a:srgbClr val="000000"/>
                          </a:solidFill>
                          <a:effectLst/>
                          <a:latin typeface="Aptos Narrow" panose="020B0004020202020204" pitchFamily="34" charset="0"/>
                        </a:rPr>
                        <a:t>R10</a:t>
                      </a:r>
                    </a:p>
                  </a:txBody>
                  <a:tcPr marL="0" marR="0" marT="0" marB="0" anchor="ctr"/>
                </a:tc>
                <a:tc>
                  <a:txBody>
                    <a:bodyPr/>
                    <a:lstStyle/>
                    <a:p>
                      <a:pPr algn="l" fontAlgn="ctr"/>
                      <a:r>
                        <a:rPr lang="fr-FR" sz="1400" b="0" i="0" u="none" strike="noStrike" dirty="0">
                          <a:solidFill>
                            <a:srgbClr val="000000"/>
                          </a:solidFill>
                          <a:effectLst/>
                          <a:latin typeface="Aptos Narrow" panose="020B0004020202020204" pitchFamily="34" charset="0"/>
                        </a:rPr>
                        <a:t>Préserver les zones inondables et protéger le lit majeur</a:t>
                      </a:r>
                    </a:p>
                  </a:txBody>
                  <a:tcPr marL="0" marR="0" marT="0" marB="0" anchor="ctr"/>
                </a:tc>
                <a:tc>
                  <a:txBody>
                    <a:bodyPr/>
                    <a:lstStyle/>
                    <a:p>
                      <a:pPr algn="ctr" fontAlgn="ctr"/>
                      <a:endParaRPr lang="fr-FR" sz="1400" b="0" i="0" u="none" strike="noStrike" dirty="0">
                        <a:solidFill>
                          <a:srgbClr val="1C307E"/>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945628526"/>
                  </a:ext>
                </a:extLst>
              </a:tr>
              <a:tr h="207545">
                <a:tc>
                  <a:txBody>
                    <a:bodyPr/>
                    <a:lstStyle/>
                    <a:p>
                      <a:pPr algn="l" fontAlgn="ctr"/>
                      <a:r>
                        <a:rPr lang="fr-FR" sz="1400" b="1" i="0" u="none" strike="noStrike">
                          <a:solidFill>
                            <a:srgbClr val="000000"/>
                          </a:solidFill>
                          <a:effectLst/>
                          <a:latin typeface="Aptos Narrow" panose="020B0004020202020204" pitchFamily="34" charset="0"/>
                        </a:rPr>
                        <a:t>4.2.6</a:t>
                      </a:r>
                    </a:p>
                  </a:txBody>
                  <a:tcPr marL="0" marR="0" marT="0" marB="0" anchor="ctr"/>
                </a:tc>
                <a:tc>
                  <a:txBody>
                    <a:bodyPr/>
                    <a:lstStyle/>
                    <a:p>
                      <a:pPr algn="l" fontAlgn="ctr"/>
                      <a:r>
                        <a:rPr lang="fr-FR" sz="1400" b="1" i="0" u="none" strike="noStrike" dirty="0">
                          <a:solidFill>
                            <a:srgbClr val="000000"/>
                          </a:solidFill>
                          <a:effectLst/>
                          <a:latin typeface="Aptos Narrow" panose="020B0004020202020204" pitchFamily="34" charset="0"/>
                        </a:rPr>
                        <a:t>Sensibiliser et communiquer sur les bénéfices des crues sur les milieux de la Bassée</a:t>
                      </a:r>
                    </a:p>
                  </a:txBody>
                  <a:tcPr marL="0" marR="0" marT="0" marB="0" anchor="ctr"/>
                </a:tc>
                <a:tc>
                  <a:txBody>
                    <a:bodyPr/>
                    <a:lstStyle/>
                    <a:p>
                      <a:pPr algn="ctr" fontAlgn="ctr"/>
                      <a:r>
                        <a:rPr lang="fr-FR" sz="1400" b="0" i="0" u="none" strike="noStrike" dirty="0">
                          <a:solidFill>
                            <a:srgbClr val="1C307E"/>
                          </a:solidFill>
                          <a:effectLst/>
                          <a:latin typeface="Aptos Narrow" panose="020B0004020202020204" pitchFamily="34" charset="0"/>
                        </a:rPr>
                        <a:t>Animations, manifestations…</a:t>
                      </a:r>
                    </a:p>
                  </a:txBody>
                  <a:tcPr marL="0" marR="0" marT="0" marB="0" anchor="ctr"/>
                </a:tc>
                <a:extLst>
                  <a:ext uri="{0D108BD9-81ED-4DB2-BD59-A6C34878D82A}">
                    <a16:rowId xmlns:a16="http://schemas.microsoft.com/office/drawing/2014/main" val="2383805621"/>
                  </a:ext>
                </a:extLst>
              </a:tr>
              <a:tr h="207545">
                <a:tc>
                  <a:txBody>
                    <a:bodyPr/>
                    <a:lstStyle/>
                    <a:p>
                      <a:pPr algn="l" fontAlgn="ctr"/>
                      <a:r>
                        <a:rPr lang="fr-FR" sz="1400" b="0" i="0" u="none" strike="noStrike">
                          <a:solidFill>
                            <a:srgbClr val="000000"/>
                          </a:solidFill>
                          <a:effectLst/>
                          <a:latin typeface="Aptos Narrow" panose="020B0004020202020204" pitchFamily="34" charset="0"/>
                        </a:rPr>
                        <a:t>5.5.1</a:t>
                      </a:r>
                    </a:p>
                  </a:txBody>
                  <a:tcPr marL="0" marR="0" marT="0" marB="0" anchor="ctr"/>
                </a:tc>
                <a:tc>
                  <a:txBody>
                    <a:bodyPr/>
                    <a:lstStyle/>
                    <a:p>
                      <a:pPr algn="l" fontAlgn="ctr"/>
                      <a:r>
                        <a:rPr lang="fr-FR" sz="1400" b="0" i="0" u="none" strike="noStrike" dirty="0">
                          <a:solidFill>
                            <a:srgbClr val="000000"/>
                          </a:solidFill>
                          <a:effectLst/>
                          <a:latin typeface="Aptos Narrow" panose="020B0004020202020204" pitchFamily="34" charset="0"/>
                        </a:rPr>
                        <a:t>Organiser la compensation des projets structurants en accompagnant les pétitionnaires </a:t>
                      </a:r>
                    </a:p>
                  </a:txBody>
                  <a:tcPr marL="0" marR="0" marT="0" marB="0" anchor="ctr"/>
                </a:tc>
                <a:tc>
                  <a:txBody>
                    <a:bodyPr/>
                    <a:lstStyle/>
                    <a:p>
                      <a:pPr algn="ctr" fontAlgn="ctr"/>
                      <a:endParaRPr lang="fr-FR" sz="1400" b="0" i="0" u="none" strike="noStrike" dirty="0">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963910618"/>
                  </a:ext>
                </a:extLst>
              </a:tr>
              <a:tr h="207545">
                <a:tc>
                  <a:txBody>
                    <a:bodyPr/>
                    <a:lstStyle/>
                    <a:p>
                      <a:pPr algn="l" fontAlgn="ctr"/>
                      <a:r>
                        <a:rPr lang="fr-FR" sz="1400" b="0" i="0" u="none" strike="noStrike" dirty="0">
                          <a:solidFill>
                            <a:srgbClr val="000000"/>
                          </a:solidFill>
                          <a:effectLst/>
                          <a:latin typeface="Aptos Narrow" panose="020B0004020202020204" pitchFamily="34" charset="0"/>
                        </a:rPr>
                        <a:t>…</a:t>
                      </a:r>
                    </a:p>
                  </a:txBody>
                  <a:tcPr marL="0" marR="0" marT="0" marB="0" anchor="ctr"/>
                </a:tc>
                <a:tc>
                  <a:txBody>
                    <a:bodyPr/>
                    <a:lstStyle/>
                    <a:p>
                      <a:pPr algn="l" fontAlgn="ctr"/>
                      <a:endParaRPr lang="fr-FR" sz="1400" b="0" i="0" u="none" strike="noStrike" dirty="0">
                        <a:solidFill>
                          <a:srgbClr val="000000"/>
                        </a:solidFill>
                        <a:effectLst/>
                        <a:latin typeface="Aptos Narrow" panose="020B0004020202020204" pitchFamily="34" charset="0"/>
                      </a:endParaRPr>
                    </a:p>
                  </a:txBody>
                  <a:tcPr marL="0" marR="0" marT="0" marB="0" anchor="ctr"/>
                </a:tc>
                <a:tc>
                  <a:txBody>
                    <a:bodyPr/>
                    <a:lstStyle/>
                    <a:p>
                      <a:pPr algn="ctr" fontAlgn="ctr"/>
                      <a:endParaRPr lang="fr-FR" sz="1400" b="0" i="0" u="none" strike="noStrike" dirty="0">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171896336"/>
                  </a:ext>
                </a:extLst>
              </a:tr>
            </a:tbl>
          </a:graphicData>
        </a:graphic>
      </p:graphicFrame>
      <p:sp>
        <p:nvSpPr>
          <p:cNvPr id="8" name="ZoneTexte 7">
            <a:extLst>
              <a:ext uri="{FF2B5EF4-FFF2-40B4-BE49-F238E27FC236}">
                <a16:creationId xmlns:a16="http://schemas.microsoft.com/office/drawing/2014/main" id="{A2256B6F-30BF-E40D-6365-81A68716AC63}"/>
              </a:ext>
            </a:extLst>
          </p:cNvPr>
          <p:cNvSpPr txBox="1"/>
          <p:nvPr/>
        </p:nvSpPr>
        <p:spPr>
          <a:xfrm>
            <a:off x="9688374" y="2495520"/>
            <a:ext cx="2162476" cy="2739211"/>
          </a:xfrm>
          <a:prstGeom prst="rect">
            <a:avLst/>
          </a:prstGeom>
          <a:noFill/>
        </p:spPr>
        <p:txBody>
          <a:bodyPr wrap="square" numCol="1">
            <a:spAutoFit/>
          </a:bodyPr>
          <a:lstStyle/>
          <a:p>
            <a:pPr algn="ctr"/>
            <a:r>
              <a:rPr lang="fr-FR" b="1" dirty="0">
                <a:solidFill>
                  <a:srgbClr val="1C307E"/>
                </a:solidFill>
              </a:rPr>
              <a:t>Actions qui s’inscrivent au sein des missions des FDAAPPMA</a:t>
            </a:r>
          </a:p>
          <a:p>
            <a:pPr algn="ctr"/>
            <a:endParaRPr lang="fr-FR" sz="1600" dirty="0"/>
          </a:p>
          <a:p>
            <a:pPr algn="ctr"/>
            <a:endParaRPr lang="fr-FR" sz="1400" dirty="0"/>
          </a:p>
          <a:p>
            <a:pPr algn="ctr"/>
            <a:endParaRPr lang="fr-FR" sz="1400" dirty="0"/>
          </a:p>
          <a:p>
            <a:pPr algn="ctr"/>
            <a:endParaRPr lang="fr-FR" sz="1400" dirty="0"/>
          </a:p>
          <a:p>
            <a:pPr algn="ctr"/>
            <a:endParaRPr lang="fr-FR" sz="1400" dirty="0"/>
          </a:p>
          <a:p>
            <a:pPr algn="ctr"/>
            <a:endParaRPr lang="fr-FR" sz="1400" dirty="0"/>
          </a:p>
          <a:p>
            <a:pPr algn="ctr"/>
            <a:endParaRPr lang="fr-FR" sz="1400" dirty="0"/>
          </a:p>
        </p:txBody>
      </p:sp>
    </p:spTree>
    <p:extLst>
      <p:ext uri="{BB962C8B-B14F-4D97-AF65-F5344CB8AC3E}">
        <p14:creationId xmlns:p14="http://schemas.microsoft.com/office/powerpoint/2010/main" val="3150061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C0796-69A5-C120-D278-79E5BE61316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6A10706-CBDD-657B-1F81-A66FCCAD7530}"/>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1B5BD814-D343-2783-00BE-464B906F160E}"/>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Engagement pour la gestion et la protection du milieu aquatique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19133195-43CA-A8FA-8074-771E17B34F8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3" name="ZoneTexte 2">
            <a:extLst>
              <a:ext uri="{FF2B5EF4-FFF2-40B4-BE49-F238E27FC236}">
                <a16:creationId xmlns:a16="http://schemas.microsoft.com/office/drawing/2014/main" id="{9EDBC767-4D8E-BC49-6A59-E15655950A04}"/>
              </a:ext>
            </a:extLst>
          </p:cNvPr>
          <p:cNvSpPr txBox="1"/>
          <p:nvPr/>
        </p:nvSpPr>
        <p:spPr>
          <a:xfrm>
            <a:off x="48151" y="1027165"/>
            <a:ext cx="11854344" cy="1415772"/>
          </a:xfrm>
          <a:prstGeom prst="rect">
            <a:avLst/>
          </a:prstGeom>
          <a:noFill/>
        </p:spPr>
        <p:txBody>
          <a:bodyPr wrap="square" rtlCol="0">
            <a:spAutoFit/>
          </a:bodyPr>
          <a:lstStyle/>
          <a:p>
            <a:pPr algn="ctr"/>
            <a:r>
              <a:rPr lang="fr-FR" sz="2800" b="1" dirty="0">
                <a:solidFill>
                  <a:srgbClr val="1C307E"/>
                </a:solidFill>
                <a:highlight>
                  <a:srgbClr val="FFFFCC"/>
                </a:highlight>
              </a:rPr>
              <a:t>Bassée = plus vaste zone humide sur la Seine Amont</a:t>
            </a:r>
          </a:p>
          <a:p>
            <a:endParaRPr lang="fr-FR" dirty="0"/>
          </a:p>
          <a:p>
            <a:pPr marL="342900" indent="-342900">
              <a:buFontTx/>
              <a:buChar char="-"/>
            </a:pPr>
            <a:endParaRPr lang="fr-FR" sz="2000" dirty="0">
              <a:highlight>
                <a:srgbClr val="FFFF00"/>
              </a:highlight>
            </a:endParaRPr>
          </a:p>
          <a:p>
            <a:endParaRPr lang="fr-FR" sz="2000" b="1" u="sng" dirty="0"/>
          </a:p>
        </p:txBody>
      </p:sp>
    </p:spTree>
    <p:extLst>
      <p:ext uri="{BB962C8B-B14F-4D97-AF65-F5344CB8AC3E}">
        <p14:creationId xmlns:p14="http://schemas.microsoft.com/office/powerpoint/2010/main" val="1956628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EF91A-1381-6611-699D-93A65424DC17}"/>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C6AAEF5A-33B8-9A11-BE52-F05E221745F7}"/>
              </a:ext>
            </a:extLst>
          </p:cNvPr>
          <p:cNvPicPr>
            <a:picLocks noChangeAspect="1"/>
          </p:cNvPicPr>
          <p:nvPr/>
        </p:nvPicPr>
        <p:blipFill>
          <a:blip r:embed="rId5"/>
          <a:stretch>
            <a:fillRect/>
          </a:stretch>
        </p:blipFill>
        <p:spPr>
          <a:xfrm>
            <a:off x="88364" y="2712155"/>
            <a:ext cx="7261851" cy="4205875"/>
          </a:xfrm>
          <a:prstGeom prst="rect">
            <a:avLst/>
          </a:prstGeom>
        </p:spPr>
      </p:pic>
      <p:grpSp>
        <p:nvGrpSpPr>
          <p:cNvPr id="17" name="Groupe 16">
            <a:extLst>
              <a:ext uri="{FF2B5EF4-FFF2-40B4-BE49-F238E27FC236}">
                <a16:creationId xmlns:a16="http://schemas.microsoft.com/office/drawing/2014/main" id="{727325BE-2D5B-DD5E-B896-EB0A40920EF0}"/>
              </a:ext>
            </a:extLst>
          </p:cNvPr>
          <p:cNvGrpSpPr>
            <a:grpSpLocks noChangeAspect="1"/>
          </p:cNvGrpSpPr>
          <p:nvPr>
            <p:custDataLst>
              <p:tags r:id="rId1"/>
            </p:custDataLst>
          </p:nvPr>
        </p:nvGrpSpPr>
        <p:grpSpPr>
          <a:xfrm>
            <a:off x="7075830" y="1521322"/>
            <a:ext cx="5068019" cy="2654679"/>
            <a:chOff x="4393894" y="962182"/>
            <a:chExt cx="7353123" cy="3654308"/>
          </a:xfrm>
        </p:grpSpPr>
        <p:grpSp>
          <p:nvGrpSpPr>
            <p:cNvPr id="18" name="Groupe 17">
              <a:extLst>
                <a:ext uri="{FF2B5EF4-FFF2-40B4-BE49-F238E27FC236}">
                  <a16:creationId xmlns:a16="http://schemas.microsoft.com/office/drawing/2014/main" id="{A03EFECA-3F63-971C-70BF-152D0CD092A4}"/>
                </a:ext>
              </a:extLst>
            </p:cNvPr>
            <p:cNvGrpSpPr/>
            <p:nvPr/>
          </p:nvGrpSpPr>
          <p:grpSpPr>
            <a:xfrm>
              <a:off x="4393894" y="962182"/>
              <a:ext cx="7353123" cy="3654308"/>
              <a:chOff x="4489578" y="962184"/>
              <a:chExt cx="7353123" cy="3654308"/>
            </a:xfrm>
          </p:grpSpPr>
          <p:pic>
            <p:nvPicPr>
              <p:cNvPr id="20" name="Image 19">
                <a:extLst>
                  <a:ext uri="{FF2B5EF4-FFF2-40B4-BE49-F238E27FC236}">
                    <a16:creationId xmlns:a16="http://schemas.microsoft.com/office/drawing/2014/main" id="{69006FC8-68A1-E7B6-2FCB-84049733D3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20" t="856" r="37342" b="4343"/>
              <a:stretch/>
            </p:blipFill>
            <p:spPr>
              <a:xfrm>
                <a:off x="4489578" y="1485577"/>
                <a:ext cx="1757858" cy="1943423"/>
              </a:xfrm>
              <a:prstGeom prst="rect">
                <a:avLst/>
              </a:prstGeom>
            </p:spPr>
          </p:pic>
          <p:pic>
            <p:nvPicPr>
              <p:cNvPr id="21" name="Image 20">
                <a:extLst>
                  <a:ext uri="{FF2B5EF4-FFF2-40B4-BE49-F238E27FC236}">
                    <a16:creationId xmlns:a16="http://schemas.microsoft.com/office/drawing/2014/main" id="{0FA984C0-4EEF-C35B-8582-D531C22DF9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5097" y="962184"/>
                <a:ext cx="5167604" cy="3654308"/>
              </a:xfrm>
              <a:prstGeom prst="rect">
                <a:avLst/>
              </a:prstGeom>
              <a:ln>
                <a:solidFill>
                  <a:schemeClr val="tx1"/>
                </a:solidFill>
              </a:ln>
            </p:spPr>
          </p:pic>
          <p:cxnSp>
            <p:nvCxnSpPr>
              <p:cNvPr id="22" name="Connecteur droit 21">
                <a:extLst>
                  <a:ext uri="{FF2B5EF4-FFF2-40B4-BE49-F238E27FC236}">
                    <a16:creationId xmlns:a16="http://schemas.microsoft.com/office/drawing/2014/main" id="{A98EF838-B2CC-A328-BC13-6EE8D82EA49C}"/>
                  </a:ext>
                </a:extLst>
              </p:cNvPr>
              <p:cNvCxnSpPr>
                <a:stCxn id="19" idx="3"/>
              </p:cNvCxnSpPr>
              <p:nvPr/>
            </p:nvCxnSpPr>
            <p:spPr>
              <a:xfrm flipV="1">
                <a:off x="5996510" y="962184"/>
                <a:ext cx="678587" cy="18100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468B6C8E-DFD2-D902-2549-9E4A76DBD0B2}"/>
                  </a:ext>
                </a:extLst>
              </p:cNvPr>
              <p:cNvCxnSpPr>
                <a:endCxn id="19" idx="3"/>
              </p:cNvCxnSpPr>
              <p:nvPr/>
            </p:nvCxnSpPr>
            <p:spPr>
              <a:xfrm flipH="1" flipV="1">
                <a:off x="5996510" y="2772237"/>
                <a:ext cx="659748" cy="18442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68F1B8C9-0926-AE7D-2E6E-1D1DE1A905AA}"/>
                  </a:ext>
                </a:extLst>
              </p:cNvPr>
              <p:cNvSpPr txBox="1"/>
              <p:nvPr/>
            </p:nvSpPr>
            <p:spPr>
              <a:xfrm>
                <a:off x="8036939" y="3579740"/>
                <a:ext cx="1190536" cy="338554"/>
              </a:xfrm>
              <a:prstGeom prst="rect">
                <a:avLst/>
              </a:prstGeom>
              <a:solidFill>
                <a:srgbClr val="FFFFFF">
                  <a:alpha val="50196"/>
                </a:srgbClr>
              </a:solidFill>
              <a:ln>
                <a:solidFill>
                  <a:srgbClr val="FFFFFF">
                    <a:alpha val="50196"/>
                  </a:srgbClr>
                </a:solidFill>
              </a:ln>
            </p:spPr>
            <p:txBody>
              <a:bodyPr wrap="square" rtlCol="0">
                <a:spAutoFit/>
              </a:bodyPr>
              <a:lstStyle/>
              <a:p>
                <a:pPr algn="ctr"/>
                <a:r>
                  <a:rPr lang="fr-FR" sz="800" b="1" dirty="0">
                    <a:solidFill>
                      <a:srgbClr val="A80000"/>
                    </a:solidFill>
                  </a:rPr>
                  <a:t>Barrage de navigation de Jaulnes</a:t>
                </a:r>
              </a:p>
            </p:txBody>
          </p:sp>
          <p:cxnSp>
            <p:nvCxnSpPr>
              <p:cNvPr id="25" name="Connecteur droit 24">
                <a:extLst>
                  <a:ext uri="{FF2B5EF4-FFF2-40B4-BE49-F238E27FC236}">
                    <a16:creationId xmlns:a16="http://schemas.microsoft.com/office/drawing/2014/main" id="{29343BFC-7D0B-20A4-64E5-FC0B6444FCA7}"/>
                  </a:ext>
                </a:extLst>
              </p:cNvPr>
              <p:cNvCxnSpPr/>
              <p:nvPr/>
            </p:nvCxnSpPr>
            <p:spPr>
              <a:xfrm>
                <a:off x="7636848" y="3717335"/>
                <a:ext cx="422738" cy="0"/>
              </a:xfrm>
              <a:prstGeom prst="line">
                <a:avLst/>
              </a:prstGeom>
              <a:ln w="19050">
                <a:solidFill>
                  <a:srgbClr val="A80000"/>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0305879C-6D68-0632-9CA0-258D348479EF}"/>
                  </a:ext>
                </a:extLst>
              </p:cNvPr>
              <p:cNvSpPr txBox="1"/>
              <p:nvPr/>
            </p:nvSpPr>
            <p:spPr>
              <a:xfrm>
                <a:off x="8216695" y="2118734"/>
                <a:ext cx="1133044" cy="504639"/>
              </a:xfrm>
              <a:prstGeom prst="rect">
                <a:avLst/>
              </a:prstGeom>
              <a:solidFill>
                <a:srgbClr val="FFFFFF">
                  <a:alpha val="50196"/>
                </a:srgbClr>
              </a:solidFill>
              <a:ln>
                <a:solidFill>
                  <a:srgbClr val="FFFFFF">
                    <a:alpha val="50196"/>
                  </a:srgbClr>
                </a:solidFill>
              </a:ln>
            </p:spPr>
            <p:txBody>
              <a:bodyPr wrap="square" rtlCol="0">
                <a:spAutoFit/>
              </a:bodyPr>
              <a:lstStyle/>
              <a:p>
                <a:pPr algn="ctr"/>
                <a:r>
                  <a:rPr lang="fr-FR" sz="800" b="1" dirty="0">
                    <a:solidFill>
                      <a:srgbClr val="A80000"/>
                    </a:solidFill>
                  </a:rPr>
                  <a:t>Barrage de navigation du</a:t>
                </a:r>
              </a:p>
              <a:p>
                <a:pPr algn="ctr"/>
                <a:r>
                  <a:rPr lang="fr-FR" sz="800" b="1" dirty="0">
                    <a:solidFill>
                      <a:srgbClr val="A80000"/>
                    </a:solidFill>
                  </a:rPr>
                  <a:t> Vezoult</a:t>
                </a:r>
              </a:p>
            </p:txBody>
          </p:sp>
          <p:cxnSp>
            <p:nvCxnSpPr>
              <p:cNvPr id="27" name="Connecteur droit 26">
                <a:extLst>
                  <a:ext uri="{FF2B5EF4-FFF2-40B4-BE49-F238E27FC236}">
                    <a16:creationId xmlns:a16="http://schemas.microsoft.com/office/drawing/2014/main" id="{95BDA608-27F7-E8F4-F52C-D3D684BBBA89}"/>
                  </a:ext>
                </a:extLst>
              </p:cNvPr>
              <p:cNvCxnSpPr/>
              <p:nvPr/>
            </p:nvCxnSpPr>
            <p:spPr>
              <a:xfrm>
                <a:off x="9227475" y="2325823"/>
                <a:ext cx="422738" cy="0"/>
              </a:xfrm>
              <a:prstGeom prst="line">
                <a:avLst/>
              </a:prstGeom>
              <a:ln w="19050">
                <a:solidFill>
                  <a:srgbClr val="A80000"/>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646DBC13-F0EE-EE01-F56B-715A02AA531A}"/>
                  </a:ext>
                </a:extLst>
              </p:cNvPr>
              <p:cNvSpPr txBox="1"/>
              <p:nvPr/>
            </p:nvSpPr>
            <p:spPr>
              <a:xfrm>
                <a:off x="6746848" y="4017019"/>
                <a:ext cx="710506" cy="369332"/>
              </a:xfrm>
              <a:prstGeom prst="rect">
                <a:avLst/>
              </a:prstGeom>
              <a:solidFill>
                <a:srgbClr val="FFFFFF">
                  <a:alpha val="50196"/>
                </a:srgbClr>
              </a:solidFill>
              <a:ln>
                <a:solidFill>
                  <a:srgbClr val="FFFFFF">
                    <a:alpha val="50196"/>
                  </a:srgbClr>
                </a:solidFill>
              </a:ln>
            </p:spPr>
            <p:txBody>
              <a:bodyPr wrap="square" rtlCol="0">
                <a:spAutoFit/>
              </a:bodyPr>
              <a:lstStyle/>
              <a:p>
                <a:pPr algn="ctr"/>
                <a:r>
                  <a:rPr lang="fr-FR" sz="900" b="1" dirty="0"/>
                  <a:t>Bray-sur-Seine</a:t>
                </a:r>
              </a:p>
            </p:txBody>
          </p:sp>
          <p:sp>
            <p:nvSpPr>
              <p:cNvPr id="29" name="ZoneTexte 28">
                <a:extLst>
                  <a:ext uri="{FF2B5EF4-FFF2-40B4-BE49-F238E27FC236}">
                    <a16:creationId xmlns:a16="http://schemas.microsoft.com/office/drawing/2014/main" id="{A6504BE8-2B84-F13C-0AFD-B7F14AA95D26}"/>
                  </a:ext>
                </a:extLst>
              </p:cNvPr>
              <p:cNvSpPr txBox="1"/>
              <p:nvPr/>
            </p:nvSpPr>
            <p:spPr>
              <a:xfrm>
                <a:off x="10747241" y="2169632"/>
                <a:ext cx="1007199" cy="508405"/>
              </a:xfrm>
              <a:prstGeom prst="rect">
                <a:avLst/>
              </a:prstGeom>
              <a:solidFill>
                <a:srgbClr val="FFFFFF">
                  <a:alpha val="50196"/>
                </a:srgbClr>
              </a:solidFill>
              <a:ln>
                <a:solidFill>
                  <a:srgbClr val="FFFFFF">
                    <a:alpha val="50196"/>
                  </a:srgbClr>
                </a:solidFill>
              </a:ln>
            </p:spPr>
            <p:txBody>
              <a:bodyPr wrap="square" rtlCol="0">
                <a:spAutoFit/>
              </a:bodyPr>
              <a:lstStyle/>
              <a:p>
                <a:pPr algn="ctr"/>
                <a:r>
                  <a:rPr lang="fr-FR" sz="900" b="1" dirty="0"/>
                  <a:t>Villiers-sur-Seine</a:t>
                </a:r>
              </a:p>
            </p:txBody>
          </p:sp>
        </p:grpSp>
        <p:sp>
          <p:nvSpPr>
            <p:cNvPr id="19" name="Rectangle 18">
              <a:extLst>
                <a:ext uri="{FF2B5EF4-FFF2-40B4-BE49-F238E27FC236}">
                  <a16:creationId xmlns:a16="http://schemas.microsoft.com/office/drawing/2014/main" id="{8D39C594-29DC-1560-5020-E22FE2AB97C1}"/>
                </a:ext>
              </a:extLst>
            </p:cNvPr>
            <p:cNvSpPr/>
            <p:nvPr/>
          </p:nvSpPr>
          <p:spPr>
            <a:xfrm>
              <a:off x="5649157" y="2675761"/>
              <a:ext cx="251669" cy="1929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Rectangle 3">
            <a:extLst>
              <a:ext uri="{FF2B5EF4-FFF2-40B4-BE49-F238E27FC236}">
                <a16:creationId xmlns:a16="http://schemas.microsoft.com/office/drawing/2014/main" id="{950C1B39-A476-422C-3E18-DCC69156ACED}"/>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2D441899-D278-BBB4-F032-5558DE782D7B}"/>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Engagement pour la gestion et la protection du milieu aquatique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E9D9B65E-06BD-B915-B033-70804C193A5D}"/>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3" name="ZoneTexte 2">
            <a:extLst>
              <a:ext uri="{FF2B5EF4-FFF2-40B4-BE49-F238E27FC236}">
                <a16:creationId xmlns:a16="http://schemas.microsoft.com/office/drawing/2014/main" id="{41BA26C8-DD2C-D560-8C45-3CF53C20F050}"/>
              </a:ext>
            </a:extLst>
          </p:cNvPr>
          <p:cNvSpPr txBox="1"/>
          <p:nvPr/>
        </p:nvSpPr>
        <p:spPr>
          <a:xfrm>
            <a:off x="48151" y="1027165"/>
            <a:ext cx="11854344" cy="1415772"/>
          </a:xfrm>
          <a:prstGeom prst="rect">
            <a:avLst/>
          </a:prstGeom>
          <a:noFill/>
        </p:spPr>
        <p:txBody>
          <a:bodyPr wrap="square" rtlCol="0">
            <a:spAutoFit/>
          </a:bodyPr>
          <a:lstStyle/>
          <a:p>
            <a:pPr algn="ctr"/>
            <a:r>
              <a:rPr lang="fr-FR" sz="2800" b="1" dirty="0">
                <a:solidFill>
                  <a:srgbClr val="1C307E"/>
                </a:solidFill>
                <a:highlight>
                  <a:srgbClr val="FFFFCC"/>
                </a:highlight>
              </a:rPr>
              <a:t>Bassée = plus vaste zone humide sur la Seine Amont</a:t>
            </a:r>
          </a:p>
          <a:p>
            <a:endParaRPr lang="fr-FR" dirty="0"/>
          </a:p>
          <a:p>
            <a:pPr marL="342900" indent="-342900">
              <a:buFontTx/>
              <a:buChar char="-"/>
            </a:pPr>
            <a:endParaRPr lang="fr-FR" sz="2000" dirty="0">
              <a:highlight>
                <a:srgbClr val="FFFF00"/>
              </a:highlight>
            </a:endParaRPr>
          </a:p>
          <a:p>
            <a:endParaRPr lang="fr-FR" sz="2000" b="1" u="sng" dirty="0"/>
          </a:p>
        </p:txBody>
      </p:sp>
      <p:sp>
        <p:nvSpPr>
          <p:cNvPr id="5" name="ZoneTexte 4">
            <a:extLst>
              <a:ext uri="{FF2B5EF4-FFF2-40B4-BE49-F238E27FC236}">
                <a16:creationId xmlns:a16="http://schemas.microsoft.com/office/drawing/2014/main" id="{B77DC425-A470-CA87-602A-8EA7E2A31658}"/>
              </a:ext>
            </a:extLst>
          </p:cNvPr>
          <p:cNvSpPr txBox="1"/>
          <p:nvPr/>
        </p:nvSpPr>
        <p:spPr>
          <a:xfrm>
            <a:off x="162027" y="1829741"/>
            <a:ext cx="8051715" cy="3693319"/>
          </a:xfrm>
          <a:prstGeom prst="rect">
            <a:avLst/>
          </a:prstGeom>
          <a:noFill/>
        </p:spPr>
        <p:txBody>
          <a:bodyPr wrap="square">
            <a:spAutoFit/>
          </a:bodyPr>
          <a:lstStyle/>
          <a:p>
            <a:pPr marL="285750" indent="-285750" algn="just">
              <a:buFont typeface="Arial" panose="020B0604020202020204" pitchFamily="34" charset="0"/>
              <a:buChar char="•"/>
            </a:pPr>
            <a:r>
              <a:rPr lang="fr-FR" dirty="0"/>
              <a:t>Etude du brochet et ses frayères sur la Seine (2020)</a:t>
            </a:r>
          </a:p>
          <a:p>
            <a:pPr algn="just"/>
            <a:r>
              <a:rPr lang="fr-FR" sz="1200" dirty="0"/>
              <a:t>(Inventaires, </a:t>
            </a:r>
            <a:r>
              <a:rPr lang="fr-FR" sz="1200" dirty="0" err="1"/>
              <a:t>ADNe</a:t>
            </a:r>
            <a:r>
              <a:rPr lang="fr-FR" sz="1200" dirty="0"/>
              <a:t>, I2M2, Habitats, Bathymétrie, Radiopistage, Hydrologie, Thermie, Scalimétrie)</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algn="just"/>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algn="just"/>
            <a:endParaRPr lang="fr-FR" dirty="0"/>
          </a:p>
        </p:txBody>
      </p:sp>
      <p:pic>
        <p:nvPicPr>
          <p:cNvPr id="14" name="Picture 2" descr="Par capteur de pression submersible Niveau O">
            <a:extLst>
              <a:ext uri="{FF2B5EF4-FFF2-40B4-BE49-F238E27FC236}">
                <a16:creationId xmlns:a16="http://schemas.microsoft.com/office/drawing/2014/main" id="{BCDDF55E-0DF0-351F-C45F-DF33E19A1ED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6023" b="36920"/>
          <a:stretch/>
        </p:blipFill>
        <p:spPr bwMode="auto">
          <a:xfrm rot="16200000">
            <a:off x="6686770" y="5526077"/>
            <a:ext cx="2191752" cy="400989"/>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a:extLst>
              <a:ext uri="{FF2B5EF4-FFF2-40B4-BE49-F238E27FC236}">
                <a16:creationId xmlns:a16="http://schemas.microsoft.com/office/drawing/2014/main" id="{3281E66A-44F2-E495-FD3F-324F0493C504}"/>
              </a:ext>
            </a:extLst>
          </p:cNvPr>
          <p:cNvPicPr>
            <a:picLocks noChangeAspect="1"/>
          </p:cNvPicPr>
          <p:nvPr>
            <p:custDataLst>
              <p:tags r:id="rId2"/>
            </p:custDataLst>
          </p:nvPr>
        </p:nvPicPr>
        <p:blipFill>
          <a:blip r:embed="rId10"/>
          <a:stretch>
            <a:fillRect/>
          </a:stretch>
        </p:blipFill>
        <p:spPr>
          <a:xfrm>
            <a:off x="6983926" y="3442296"/>
            <a:ext cx="1196450" cy="1190183"/>
          </a:xfrm>
          <a:prstGeom prst="rect">
            <a:avLst/>
          </a:prstGeom>
        </p:spPr>
      </p:pic>
      <p:pic>
        <p:nvPicPr>
          <p:cNvPr id="31" name="Picture 2" descr="affiche général V7">
            <a:extLst>
              <a:ext uri="{FF2B5EF4-FFF2-40B4-BE49-F238E27FC236}">
                <a16:creationId xmlns:a16="http://schemas.microsoft.com/office/drawing/2014/main" id="{877C0384-1269-1205-9688-97B9DA14E9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43378" y="4245004"/>
            <a:ext cx="1848622" cy="261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a:extLst>
              <a:ext uri="{FF2B5EF4-FFF2-40B4-BE49-F238E27FC236}">
                <a16:creationId xmlns:a16="http://schemas.microsoft.com/office/drawing/2014/main" id="{87402893-FC9E-3F58-0D3E-D0B974B1CB0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51444" y="4245004"/>
            <a:ext cx="1908869" cy="2612996"/>
          </a:xfrm>
          <a:prstGeom prst="rect">
            <a:avLst/>
          </a:prstGeom>
        </p:spPr>
      </p:pic>
    </p:spTree>
    <p:extLst>
      <p:ext uri="{BB962C8B-B14F-4D97-AF65-F5344CB8AC3E}">
        <p14:creationId xmlns:p14="http://schemas.microsoft.com/office/powerpoint/2010/main" val="3053310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6A2EA-0851-C393-FB37-27400807BFF1}"/>
            </a:ext>
          </a:extLst>
        </p:cNvPr>
        <p:cNvGrpSpPr/>
        <p:nvPr/>
      </p:nvGrpSpPr>
      <p:grpSpPr>
        <a:xfrm>
          <a:off x="0" y="0"/>
          <a:ext cx="0" cy="0"/>
          <a:chOff x="0" y="0"/>
          <a:chExt cx="0" cy="0"/>
        </a:xfrm>
      </p:grpSpPr>
      <p:pic>
        <p:nvPicPr>
          <p:cNvPr id="82" name="Image 81" descr="Une image contenant carte, texte, atlas, diagramme&#10;&#10;Le contenu généré par l’IA peut être incorrect.">
            <a:extLst>
              <a:ext uri="{FF2B5EF4-FFF2-40B4-BE49-F238E27FC236}">
                <a16:creationId xmlns:a16="http://schemas.microsoft.com/office/drawing/2014/main" id="{75534420-D9A5-1256-DBDC-38DBCC892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693" y="1025736"/>
            <a:ext cx="4192308" cy="5928515"/>
          </a:xfrm>
          <a:prstGeom prst="rect">
            <a:avLst/>
          </a:prstGeom>
        </p:spPr>
      </p:pic>
      <p:sp>
        <p:nvSpPr>
          <p:cNvPr id="4" name="Rectangle 3">
            <a:extLst>
              <a:ext uri="{FF2B5EF4-FFF2-40B4-BE49-F238E27FC236}">
                <a16:creationId xmlns:a16="http://schemas.microsoft.com/office/drawing/2014/main" id="{D1746D84-DF44-4E6C-DF1C-7645CA08F9A3}"/>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086D0FB5-083C-DDCB-EE7B-762170692B13}"/>
              </a:ext>
            </a:extLst>
          </p:cNvPr>
          <p:cNvSpPr>
            <a:spLocks noGrp="1"/>
          </p:cNvSpPr>
          <p:nvPr>
            <p:ph type="title"/>
          </p:nvPr>
        </p:nvSpPr>
        <p:spPr>
          <a:xfrm>
            <a:off x="48151" y="-2706"/>
            <a:ext cx="11256081" cy="926779"/>
          </a:xfrm>
        </p:spPr>
        <p:txBody>
          <a:bodyPr>
            <a:normAutofit/>
          </a:bodyPr>
          <a:lstStyle/>
          <a:p>
            <a:r>
              <a:rPr lang="fr-FR" b="1" i="1" dirty="0">
                <a:solidFill>
                  <a:srgbClr val="FFFFFF"/>
                </a:solidFill>
                <a:effectLst/>
              </a:rPr>
              <a:t>La Pêche de loisir en Seine-et-Marne</a:t>
            </a:r>
            <a:endParaRPr lang="fr-FR"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F85D1A94-A69B-221D-146D-84AC74949699}"/>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68" name="ZoneTexte 67">
            <a:extLst>
              <a:ext uri="{FF2B5EF4-FFF2-40B4-BE49-F238E27FC236}">
                <a16:creationId xmlns:a16="http://schemas.microsoft.com/office/drawing/2014/main" id="{CD4BD105-CD69-254D-8F97-ECBFCA355D53}"/>
              </a:ext>
            </a:extLst>
          </p:cNvPr>
          <p:cNvSpPr txBox="1"/>
          <p:nvPr/>
        </p:nvSpPr>
        <p:spPr>
          <a:xfrm>
            <a:off x="2900363" y="638865"/>
            <a:ext cx="6200774" cy="5504071"/>
          </a:xfrm>
          <a:prstGeom prst="rect">
            <a:avLst/>
          </a:prstGeom>
          <a:noFill/>
        </p:spPr>
        <p:txBody>
          <a:bodyPr wrap="square">
            <a:spAutoFit/>
          </a:bodyPr>
          <a:lstStyle/>
          <a:p>
            <a:pPr>
              <a:lnSpc>
                <a:spcPts val="5325"/>
              </a:lnSpc>
            </a:pPr>
            <a:r>
              <a:rPr lang="fr-FR" b="1" i="0" dirty="0">
                <a:solidFill>
                  <a:srgbClr val="FFFFFF"/>
                </a:solidFill>
                <a:effectLst/>
                <a:latin typeface="YAFdJt8dAY0 0"/>
              </a:rPr>
              <a:t>La Fédération c’est :</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39 AAPPMA*</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54 gardes-pêche particuliers</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343 dirigeants bénévoles</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 de 13 000 Pêcheurs </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650 km de cours d’eau ouverts à la pêche</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371 ha de plans d’eau</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4 Ateliers Pêche Nature</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5 sites Natura 2000</a:t>
            </a:r>
            <a:endParaRPr lang="fr-FR" dirty="0">
              <a:solidFill>
                <a:srgbClr val="FFFFFF"/>
              </a:solidFill>
              <a:effectLst/>
              <a:latin typeface="YAFdJt8dAY0 0"/>
            </a:endParaRPr>
          </a:p>
        </p:txBody>
      </p:sp>
      <p:sp>
        <p:nvSpPr>
          <p:cNvPr id="70" name="ZoneTexte 69">
            <a:extLst>
              <a:ext uri="{FF2B5EF4-FFF2-40B4-BE49-F238E27FC236}">
                <a16:creationId xmlns:a16="http://schemas.microsoft.com/office/drawing/2014/main" id="{93482ED8-20F4-784A-63A9-550A2D91C36A}"/>
              </a:ext>
            </a:extLst>
          </p:cNvPr>
          <p:cNvSpPr txBox="1"/>
          <p:nvPr/>
        </p:nvSpPr>
        <p:spPr>
          <a:xfrm>
            <a:off x="223979" y="1773990"/>
            <a:ext cx="9158884" cy="4801314"/>
          </a:xfrm>
          <a:prstGeom prst="rect">
            <a:avLst/>
          </a:prstGeom>
          <a:noFill/>
        </p:spPr>
        <p:txBody>
          <a:bodyPr wrap="square" numCol="2">
            <a:spAutoFit/>
          </a:bodyPr>
          <a:lstStyle/>
          <a:p>
            <a:pPr marL="285750" indent="-285750">
              <a:buFont typeface="Arial" panose="020B0604020202020204" pitchFamily="34" charset="0"/>
              <a:buChar char="•"/>
            </a:pPr>
            <a:r>
              <a:rPr lang="fr-FR" b="1" i="0" dirty="0">
                <a:solidFill>
                  <a:srgbClr val="1C307E"/>
                </a:solidFill>
                <a:effectLst/>
              </a:rPr>
              <a:t>39 AAPPMA</a:t>
            </a:r>
            <a:r>
              <a:rPr lang="fr-FR" b="1" i="0" dirty="0">
                <a:effectLst/>
              </a:rPr>
              <a:t>*</a:t>
            </a:r>
          </a:p>
          <a:p>
            <a:pPr marL="285750" indent="-285750">
              <a:buFont typeface="Arial" panose="020B0604020202020204" pitchFamily="34" charset="0"/>
              <a:buChar char="•"/>
            </a:pPr>
            <a:endParaRPr lang="fr-FR" b="1" i="0" dirty="0">
              <a:effectLst/>
            </a:endParaRPr>
          </a:p>
          <a:p>
            <a:pPr marL="285750" indent="-285750">
              <a:buFont typeface="Arial" panose="020B0604020202020204" pitchFamily="34" charset="0"/>
              <a:buChar char="•"/>
            </a:pPr>
            <a:endParaRPr lang="fr-FR" dirty="0">
              <a:effectLst/>
            </a:endParaRPr>
          </a:p>
          <a:p>
            <a:pPr marL="285750" indent="-285750">
              <a:buFont typeface="Arial" panose="020B0604020202020204" pitchFamily="34" charset="0"/>
              <a:buChar char="•"/>
            </a:pPr>
            <a:r>
              <a:rPr lang="fr-FR" b="1" dirty="0">
                <a:solidFill>
                  <a:srgbClr val="1C307E"/>
                </a:solidFill>
              </a:rPr>
              <a:t>343 dirigeants bénévoles</a:t>
            </a:r>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r>
              <a:rPr lang="fr-FR" b="1" dirty="0">
                <a:solidFill>
                  <a:srgbClr val="1C307E"/>
                </a:solidFill>
              </a:rPr>
              <a:t>6</a:t>
            </a:r>
            <a:r>
              <a:rPr lang="fr-FR" b="1" i="0" dirty="0">
                <a:solidFill>
                  <a:srgbClr val="1C307E"/>
                </a:solidFill>
                <a:effectLst/>
              </a:rPr>
              <a:t>4 gardes-pêche particuliers</a:t>
            </a:r>
          </a:p>
          <a:p>
            <a:pPr marL="285750" indent="-285750">
              <a:buFont typeface="Arial" panose="020B0604020202020204" pitchFamily="34" charset="0"/>
              <a:buChar char="•"/>
            </a:pPr>
            <a:endParaRPr lang="fr-FR" dirty="0">
              <a:effectLst/>
            </a:endParaRPr>
          </a:p>
          <a:p>
            <a:pPr marL="285750" indent="-285750">
              <a:buFont typeface="Arial" panose="020B0604020202020204" pitchFamily="34" charset="0"/>
              <a:buChar char="•"/>
            </a:pPr>
            <a:endParaRPr lang="fr-FR" dirty="0">
              <a:effectLst/>
            </a:endParaRPr>
          </a:p>
          <a:p>
            <a:pPr marL="285750" indent="-285750">
              <a:buFont typeface="Arial" panose="020B0604020202020204" pitchFamily="34" charset="0"/>
              <a:buChar char="•"/>
            </a:pPr>
            <a:r>
              <a:rPr lang="fr-FR" b="1" i="0" dirty="0">
                <a:solidFill>
                  <a:srgbClr val="1C307E"/>
                </a:solidFill>
                <a:effectLst/>
              </a:rPr>
              <a:t>+ de 15 000 pêcheurs </a:t>
            </a:r>
          </a:p>
          <a:p>
            <a:pPr marL="285750" indent="-285750">
              <a:buFont typeface="Arial" panose="020B0604020202020204" pitchFamily="34" charset="0"/>
              <a:buChar char="•"/>
            </a:pPr>
            <a:endParaRPr lang="fr-FR" dirty="0">
              <a:effectLst/>
            </a:endParaRPr>
          </a:p>
          <a:p>
            <a:pPr marL="285750" indent="-285750">
              <a:buFont typeface="Arial" panose="020B0604020202020204" pitchFamily="34" charset="0"/>
              <a:buChar char="•"/>
            </a:pPr>
            <a:endParaRPr lang="fr-FR" dirty="0">
              <a:solidFill>
                <a:srgbClr val="1C307E"/>
              </a:solidFill>
              <a:effectLst/>
            </a:endParaRPr>
          </a:p>
          <a:p>
            <a:pPr marL="285750" indent="-285750">
              <a:buFont typeface="Arial" panose="020B0604020202020204" pitchFamily="34" charset="0"/>
              <a:buChar char="•"/>
            </a:pPr>
            <a:r>
              <a:rPr lang="fr-FR" b="1" i="0" dirty="0">
                <a:solidFill>
                  <a:srgbClr val="1C307E"/>
                </a:solidFill>
                <a:effectLst/>
              </a:rPr>
              <a:t>650 km de cours d’eau</a:t>
            </a:r>
            <a:r>
              <a:rPr lang="fr-FR" i="0" dirty="0">
                <a:solidFill>
                  <a:srgbClr val="1C307E"/>
                </a:solidFill>
                <a:effectLst/>
              </a:rPr>
              <a:t> </a:t>
            </a:r>
            <a:r>
              <a:rPr lang="fr-FR" i="0" dirty="0">
                <a:effectLst/>
              </a:rPr>
              <a:t>ouverts à la pêche</a:t>
            </a:r>
          </a:p>
          <a:p>
            <a:pPr marL="285750" indent="-285750">
              <a:buFont typeface="Arial" panose="020B0604020202020204" pitchFamily="34" charset="0"/>
              <a:buChar char="•"/>
            </a:pPr>
            <a:endParaRPr lang="fr-FR" dirty="0">
              <a:effectLst/>
            </a:endParaRPr>
          </a:p>
          <a:p>
            <a:pPr marL="285750" indent="-285750">
              <a:buFont typeface="Arial" panose="020B0604020202020204" pitchFamily="34" charset="0"/>
              <a:buChar char="•"/>
            </a:pPr>
            <a:endParaRPr lang="fr-FR" dirty="0">
              <a:effectLst/>
            </a:endParaRP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effectLst/>
            </a:endParaRPr>
          </a:p>
          <a:p>
            <a:pPr marL="285750" indent="-285750">
              <a:buFont typeface="Arial" panose="020B0604020202020204" pitchFamily="34" charset="0"/>
              <a:buChar char="•"/>
            </a:pPr>
            <a:r>
              <a:rPr lang="fr-FR" b="1" i="0" dirty="0">
                <a:solidFill>
                  <a:srgbClr val="1C307E"/>
                </a:solidFill>
                <a:effectLst/>
              </a:rPr>
              <a:t>371 ha de plans d’eau</a:t>
            </a:r>
          </a:p>
          <a:p>
            <a:pPr marL="285750" indent="-285750">
              <a:buFont typeface="Arial" panose="020B0604020202020204" pitchFamily="34" charset="0"/>
              <a:buChar char="•"/>
            </a:pPr>
            <a:endParaRPr lang="fr-FR" dirty="0">
              <a:effectLst/>
            </a:endParaRPr>
          </a:p>
          <a:p>
            <a:pPr marL="285750" indent="-285750">
              <a:buFont typeface="Arial" panose="020B0604020202020204" pitchFamily="34" charset="0"/>
              <a:buChar char="•"/>
            </a:pPr>
            <a:endParaRPr lang="fr-FR" dirty="0">
              <a:effectLst/>
            </a:endParaRPr>
          </a:p>
          <a:p>
            <a:pPr marL="285750" indent="-285750">
              <a:buFont typeface="Arial" panose="020B0604020202020204" pitchFamily="34" charset="0"/>
              <a:buChar char="•"/>
            </a:pPr>
            <a:r>
              <a:rPr lang="fr-FR" b="1" i="0" dirty="0">
                <a:solidFill>
                  <a:srgbClr val="1C307E"/>
                </a:solidFill>
                <a:effectLst/>
              </a:rPr>
              <a:t>4 Ateliers Pêche Nature</a:t>
            </a:r>
          </a:p>
          <a:p>
            <a:pPr marL="285750" indent="-285750">
              <a:buFont typeface="Arial" panose="020B0604020202020204" pitchFamily="34" charset="0"/>
              <a:buChar char="•"/>
            </a:pPr>
            <a:endParaRPr lang="fr-FR" dirty="0">
              <a:effectLst/>
            </a:endParaRPr>
          </a:p>
          <a:p>
            <a:pPr marL="285750" indent="-285750">
              <a:buFont typeface="Arial" panose="020B0604020202020204" pitchFamily="34" charset="0"/>
              <a:buChar char="•"/>
            </a:pPr>
            <a:endParaRPr lang="fr-FR" dirty="0">
              <a:effectLst/>
            </a:endParaRPr>
          </a:p>
          <a:p>
            <a:pPr marL="285750" indent="-285750">
              <a:buFont typeface="Arial" panose="020B0604020202020204" pitchFamily="34" charset="0"/>
              <a:buChar char="•"/>
            </a:pPr>
            <a:r>
              <a:rPr lang="fr-FR" b="1" i="0" dirty="0">
                <a:solidFill>
                  <a:srgbClr val="1C307E"/>
                </a:solidFill>
                <a:effectLst/>
              </a:rPr>
              <a:t>5 sites Natura 2000</a:t>
            </a:r>
            <a:endParaRPr lang="fr-FR" b="1" dirty="0">
              <a:solidFill>
                <a:srgbClr val="1C307E"/>
              </a:solidFill>
              <a:effectLst/>
            </a:endParaRPr>
          </a:p>
        </p:txBody>
      </p:sp>
      <p:pic>
        <p:nvPicPr>
          <p:cNvPr id="9" name="Image 8" descr="Une image contenant croquis, logo, Graphique, clipart&#10;&#10;Le contenu généré par l’IA peut être incorrect.">
            <a:extLst>
              <a:ext uri="{FF2B5EF4-FFF2-40B4-BE49-F238E27FC236}">
                <a16:creationId xmlns:a16="http://schemas.microsoft.com/office/drawing/2014/main" id="{6E6A81A0-E10E-746B-4EF8-2B6E2E333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6807" y="1997096"/>
            <a:ext cx="763838" cy="724439"/>
          </a:xfrm>
          <a:prstGeom prst="rect">
            <a:avLst/>
          </a:prstGeom>
        </p:spPr>
      </p:pic>
      <p:pic>
        <p:nvPicPr>
          <p:cNvPr id="72" name="Image 71" descr="Une image contenant texte, dessin humoristique, Graphique, logo&#10;&#10;Le contenu généré par l’IA peut être incorrect.">
            <a:extLst>
              <a:ext uri="{FF2B5EF4-FFF2-40B4-BE49-F238E27FC236}">
                <a16:creationId xmlns:a16="http://schemas.microsoft.com/office/drawing/2014/main" id="{775D9AA3-4BEA-CBA7-E937-A59CE5AB5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6711" y="1331035"/>
            <a:ext cx="722427" cy="724439"/>
          </a:xfrm>
          <a:prstGeom prst="rect">
            <a:avLst/>
          </a:prstGeom>
        </p:spPr>
      </p:pic>
      <p:pic>
        <p:nvPicPr>
          <p:cNvPr id="74" name="Image 73" descr="Une image contenant dessin humoristique, symbole, Graphique&#10;&#10;Le contenu généré par l’IA peut être incorrect.">
            <a:extLst>
              <a:ext uri="{FF2B5EF4-FFF2-40B4-BE49-F238E27FC236}">
                <a16:creationId xmlns:a16="http://schemas.microsoft.com/office/drawing/2014/main" id="{0459D4B6-CEB4-0077-2A48-96B2145E9A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8533" y="1373146"/>
            <a:ext cx="836083" cy="724439"/>
          </a:xfrm>
          <a:prstGeom prst="rect">
            <a:avLst/>
          </a:prstGeom>
        </p:spPr>
      </p:pic>
      <p:pic>
        <p:nvPicPr>
          <p:cNvPr id="76" name="Image 75" descr="Une image contenant croquis, Graphique, logo, clipart&#10;&#10;Le contenu généré par l’IA peut être incorrect.">
            <a:extLst>
              <a:ext uri="{FF2B5EF4-FFF2-40B4-BE49-F238E27FC236}">
                <a16:creationId xmlns:a16="http://schemas.microsoft.com/office/drawing/2014/main" id="{D8232FF1-E26D-75AD-5B3F-2040A07438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9138" y="1321313"/>
            <a:ext cx="763838" cy="724439"/>
          </a:xfrm>
          <a:prstGeom prst="roundRect">
            <a:avLst>
              <a:gd name="adj" fmla="val 32773"/>
            </a:avLst>
          </a:prstGeom>
        </p:spPr>
      </p:pic>
      <p:pic>
        <p:nvPicPr>
          <p:cNvPr id="78" name="Image 77" descr="Une image contenant texte, logo, Police, Graphique&#10;&#10;Le contenu généré par l’IA peut être incorrect.">
            <a:extLst>
              <a:ext uri="{FF2B5EF4-FFF2-40B4-BE49-F238E27FC236}">
                <a16:creationId xmlns:a16="http://schemas.microsoft.com/office/drawing/2014/main" id="{49A97819-0259-3D11-BD51-6CB56C1F70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7764" y="3232373"/>
            <a:ext cx="836083" cy="1015244"/>
          </a:xfrm>
          <a:prstGeom prst="rect">
            <a:avLst/>
          </a:prstGeom>
        </p:spPr>
      </p:pic>
      <p:sp>
        <p:nvSpPr>
          <p:cNvPr id="80" name="ZoneTexte 79">
            <a:extLst>
              <a:ext uri="{FF2B5EF4-FFF2-40B4-BE49-F238E27FC236}">
                <a16:creationId xmlns:a16="http://schemas.microsoft.com/office/drawing/2014/main" id="{7802F85D-23E5-A5FF-6F46-EDFADA4A9A48}"/>
              </a:ext>
            </a:extLst>
          </p:cNvPr>
          <p:cNvSpPr txBox="1"/>
          <p:nvPr/>
        </p:nvSpPr>
        <p:spPr>
          <a:xfrm>
            <a:off x="6415" y="958120"/>
            <a:ext cx="12191999" cy="400110"/>
          </a:xfrm>
          <a:prstGeom prst="rect">
            <a:avLst/>
          </a:prstGeom>
          <a:noFill/>
        </p:spPr>
        <p:txBody>
          <a:bodyPr wrap="square">
            <a:spAutoFit/>
          </a:bodyPr>
          <a:lstStyle/>
          <a:p>
            <a:r>
              <a:rPr lang="fr-FR" sz="2000" b="1" i="0" dirty="0">
                <a:effectLst/>
              </a:rPr>
              <a:t>La Fédération de Seine-et Marne pour la Pêche et la Protection du Milieu Aquatique et son réseau c’est :</a:t>
            </a:r>
          </a:p>
        </p:txBody>
      </p:sp>
      <p:sp>
        <p:nvSpPr>
          <p:cNvPr id="84" name="ZoneTexte 83">
            <a:extLst>
              <a:ext uri="{FF2B5EF4-FFF2-40B4-BE49-F238E27FC236}">
                <a16:creationId xmlns:a16="http://schemas.microsoft.com/office/drawing/2014/main" id="{8D65DB06-26CC-86DA-3111-4220CB3DDC15}"/>
              </a:ext>
            </a:extLst>
          </p:cNvPr>
          <p:cNvSpPr txBox="1"/>
          <p:nvPr/>
        </p:nvSpPr>
        <p:spPr>
          <a:xfrm>
            <a:off x="223977" y="5837951"/>
            <a:ext cx="7836922" cy="923330"/>
          </a:xfrm>
          <a:prstGeom prst="rect">
            <a:avLst/>
          </a:prstGeom>
          <a:noFill/>
        </p:spPr>
        <p:txBody>
          <a:bodyPr wrap="square">
            <a:spAutoFit/>
          </a:bodyPr>
          <a:lstStyle/>
          <a:p>
            <a:r>
              <a:rPr lang="fr-FR" i="0" dirty="0">
                <a:solidFill>
                  <a:srgbClr val="000000"/>
                </a:solidFill>
                <a:effectLst/>
              </a:rPr>
              <a:t>Créée en 1927, la Fédération de Seine-et-Marne pour la Pêche et la Protection du Milieu Aquatique a pour mission d’encadrer la pratique de la pêche, un loisir profondément ancré dans le département de Seine-et-Marne. </a:t>
            </a:r>
            <a:endParaRPr lang="fr-FR" dirty="0"/>
          </a:p>
        </p:txBody>
      </p:sp>
      <p:pic>
        <p:nvPicPr>
          <p:cNvPr id="86" name="Image 85" descr="Une image contenant texte, Police, Graphique, graphisme&#10;&#10;Le contenu généré par l’IA peut être incorrect.">
            <a:extLst>
              <a:ext uri="{FF2B5EF4-FFF2-40B4-BE49-F238E27FC236}">
                <a16:creationId xmlns:a16="http://schemas.microsoft.com/office/drawing/2014/main" id="{12676325-2C11-7898-530F-73FC4F1BF9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45500" y="2541344"/>
            <a:ext cx="711320" cy="623783"/>
          </a:xfrm>
          <a:prstGeom prst="rect">
            <a:avLst/>
          </a:prstGeom>
        </p:spPr>
      </p:pic>
      <p:pic>
        <p:nvPicPr>
          <p:cNvPr id="87" name="Image 86" descr="Une image contenant texte, graphisme, Graphique, affiche&#10;&#10;Description générée automatiquement">
            <a:extLst>
              <a:ext uri="{FF2B5EF4-FFF2-40B4-BE49-F238E27FC236}">
                <a16:creationId xmlns:a16="http://schemas.microsoft.com/office/drawing/2014/main" id="{A7480E5C-A946-E14F-37A2-D0581553F9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5511" y="3212153"/>
            <a:ext cx="1079978" cy="769485"/>
          </a:xfrm>
          <a:prstGeom prst="rect">
            <a:avLst/>
          </a:prstGeom>
        </p:spPr>
      </p:pic>
      <p:sp>
        <p:nvSpPr>
          <p:cNvPr id="8" name="ZoneTexte 7">
            <a:extLst>
              <a:ext uri="{FF2B5EF4-FFF2-40B4-BE49-F238E27FC236}">
                <a16:creationId xmlns:a16="http://schemas.microsoft.com/office/drawing/2014/main" id="{8A63DFF5-97CA-B233-95AC-E8C0B4D26C81}"/>
              </a:ext>
            </a:extLst>
          </p:cNvPr>
          <p:cNvSpPr txBox="1"/>
          <p:nvPr/>
        </p:nvSpPr>
        <p:spPr>
          <a:xfrm>
            <a:off x="7716306" y="6606015"/>
            <a:ext cx="4475694" cy="261610"/>
          </a:xfrm>
          <a:prstGeom prst="rect">
            <a:avLst/>
          </a:prstGeom>
          <a:noFill/>
        </p:spPr>
        <p:txBody>
          <a:bodyPr wrap="square">
            <a:spAutoFit/>
          </a:bodyPr>
          <a:lstStyle/>
          <a:p>
            <a:r>
              <a:rPr lang="fr-FR" sz="1100" dirty="0"/>
              <a:t>*Association Agréée pour la Pêche et la Protection du Milieu Aquatique</a:t>
            </a:r>
          </a:p>
        </p:txBody>
      </p:sp>
      <p:pic>
        <p:nvPicPr>
          <p:cNvPr id="5" name="Image 4" descr="Une image contenant obscurité, noir, espace, étoile&#10;&#10;Le contenu généré par l’IA peut être incorrect.">
            <a:extLst>
              <a:ext uri="{FF2B5EF4-FFF2-40B4-BE49-F238E27FC236}">
                <a16:creationId xmlns:a16="http://schemas.microsoft.com/office/drawing/2014/main" id="{E05090E7-1F5F-8A29-0C2D-E758A7EF14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86490" y="3843931"/>
            <a:ext cx="2018734" cy="2018734"/>
          </a:xfrm>
          <a:prstGeom prst="rect">
            <a:avLst/>
          </a:prstGeom>
        </p:spPr>
      </p:pic>
      <p:pic>
        <p:nvPicPr>
          <p:cNvPr id="6" name="Image 5" descr="Une image contenant texte, Police, écriture manuscrite, calligraphie&#10;&#10;Le contenu généré par l’IA peut être incorrect.">
            <a:extLst>
              <a:ext uri="{FF2B5EF4-FFF2-40B4-BE49-F238E27FC236}">
                <a16:creationId xmlns:a16="http://schemas.microsoft.com/office/drawing/2014/main" id="{A35AE1FD-5CF3-9101-2E35-481E396C79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28041" y="2073143"/>
            <a:ext cx="892964" cy="573968"/>
          </a:xfrm>
          <a:prstGeom prst="rect">
            <a:avLst/>
          </a:prstGeom>
        </p:spPr>
      </p:pic>
    </p:spTree>
    <p:extLst>
      <p:ext uri="{BB962C8B-B14F-4D97-AF65-F5344CB8AC3E}">
        <p14:creationId xmlns:p14="http://schemas.microsoft.com/office/powerpoint/2010/main" val="855407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5D112-167C-5F2E-E633-125F7E664316}"/>
            </a:ext>
          </a:extLst>
        </p:cNvPr>
        <p:cNvGrpSpPr/>
        <p:nvPr/>
      </p:nvGrpSpPr>
      <p:grpSpPr>
        <a:xfrm>
          <a:off x="0" y="0"/>
          <a:ext cx="0" cy="0"/>
          <a:chOff x="0" y="0"/>
          <a:chExt cx="0" cy="0"/>
        </a:xfrm>
      </p:grpSpPr>
      <p:grpSp>
        <p:nvGrpSpPr>
          <p:cNvPr id="17" name="Groupe 16">
            <a:extLst>
              <a:ext uri="{FF2B5EF4-FFF2-40B4-BE49-F238E27FC236}">
                <a16:creationId xmlns:a16="http://schemas.microsoft.com/office/drawing/2014/main" id="{74BF0D9D-C733-1E10-6B41-05DB3D5D5AE9}"/>
              </a:ext>
            </a:extLst>
          </p:cNvPr>
          <p:cNvGrpSpPr>
            <a:grpSpLocks noChangeAspect="1"/>
          </p:cNvGrpSpPr>
          <p:nvPr>
            <p:custDataLst>
              <p:tags r:id="rId1"/>
            </p:custDataLst>
          </p:nvPr>
        </p:nvGrpSpPr>
        <p:grpSpPr>
          <a:xfrm>
            <a:off x="7075830" y="1521322"/>
            <a:ext cx="5068019" cy="2654679"/>
            <a:chOff x="4393894" y="962182"/>
            <a:chExt cx="7353123" cy="3654308"/>
          </a:xfrm>
        </p:grpSpPr>
        <p:grpSp>
          <p:nvGrpSpPr>
            <p:cNvPr id="18" name="Groupe 17">
              <a:extLst>
                <a:ext uri="{FF2B5EF4-FFF2-40B4-BE49-F238E27FC236}">
                  <a16:creationId xmlns:a16="http://schemas.microsoft.com/office/drawing/2014/main" id="{9DFDBAFA-27E2-7BD7-8A43-747325D18496}"/>
                </a:ext>
              </a:extLst>
            </p:cNvPr>
            <p:cNvGrpSpPr/>
            <p:nvPr/>
          </p:nvGrpSpPr>
          <p:grpSpPr>
            <a:xfrm>
              <a:off x="4393894" y="962182"/>
              <a:ext cx="7353123" cy="3654308"/>
              <a:chOff x="4489578" y="962184"/>
              <a:chExt cx="7353123" cy="3654308"/>
            </a:xfrm>
          </p:grpSpPr>
          <p:pic>
            <p:nvPicPr>
              <p:cNvPr id="20" name="Image 19">
                <a:extLst>
                  <a:ext uri="{FF2B5EF4-FFF2-40B4-BE49-F238E27FC236}">
                    <a16:creationId xmlns:a16="http://schemas.microsoft.com/office/drawing/2014/main" id="{08EC7B0B-5576-046F-9458-8B6E18B3B4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0" t="856" r="37342" b="4343"/>
              <a:stretch/>
            </p:blipFill>
            <p:spPr>
              <a:xfrm>
                <a:off x="4489578" y="1485577"/>
                <a:ext cx="1757858" cy="1943423"/>
              </a:xfrm>
              <a:prstGeom prst="rect">
                <a:avLst/>
              </a:prstGeom>
            </p:spPr>
          </p:pic>
          <p:pic>
            <p:nvPicPr>
              <p:cNvPr id="21" name="Image 20">
                <a:extLst>
                  <a:ext uri="{FF2B5EF4-FFF2-40B4-BE49-F238E27FC236}">
                    <a16:creationId xmlns:a16="http://schemas.microsoft.com/office/drawing/2014/main" id="{4AC884E4-6549-05E3-B775-E91F8CB657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5097" y="962184"/>
                <a:ext cx="5167604" cy="3654308"/>
              </a:xfrm>
              <a:prstGeom prst="rect">
                <a:avLst/>
              </a:prstGeom>
              <a:ln>
                <a:solidFill>
                  <a:schemeClr val="tx1"/>
                </a:solidFill>
              </a:ln>
            </p:spPr>
          </p:pic>
          <p:cxnSp>
            <p:nvCxnSpPr>
              <p:cNvPr id="22" name="Connecteur droit 21">
                <a:extLst>
                  <a:ext uri="{FF2B5EF4-FFF2-40B4-BE49-F238E27FC236}">
                    <a16:creationId xmlns:a16="http://schemas.microsoft.com/office/drawing/2014/main" id="{8C1F9AC6-9D5D-BE37-F23B-FE2356A72669}"/>
                  </a:ext>
                </a:extLst>
              </p:cNvPr>
              <p:cNvCxnSpPr>
                <a:stCxn id="19" idx="3"/>
              </p:cNvCxnSpPr>
              <p:nvPr/>
            </p:nvCxnSpPr>
            <p:spPr>
              <a:xfrm flipV="1">
                <a:off x="5996510" y="962184"/>
                <a:ext cx="678587" cy="18100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0F4C5582-2FBB-CF9E-0C74-DA0CDCF7FAE7}"/>
                  </a:ext>
                </a:extLst>
              </p:cNvPr>
              <p:cNvCxnSpPr>
                <a:endCxn id="19" idx="3"/>
              </p:cNvCxnSpPr>
              <p:nvPr/>
            </p:nvCxnSpPr>
            <p:spPr>
              <a:xfrm flipH="1" flipV="1">
                <a:off x="5996510" y="2772237"/>
                <a:ext cx="659748" cy="18442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E4F0651F-FC58-CB96-1D3F-D1138FB6F870}"/>
                  </a:ext>
                </a:extLst>
              </p:cNvPr>
              <p:cNvSpPr txBox="1"/>
              <p:nvPr/>
            </p:nvSpPr>
            <p:spPr>
              <a:xfrm>
                <a:off x="8036939" y="3579740"/>
                <a:ext cx="1190536" cy="338554"/>
              </a:xfrm>
              <a:prstGeom prst="rect">
                <a:avLst/>
              </a:prstGeom>
              <a:solidFill>
                <a:srgbClr val="FFFFFF">
                  <a:alpha val="50196"/>
                </a:srgbClr>
              </a:solidFill>
              <a:ln>
                <a:solidFill>
                  <a:srgbClr val="FFFFFF">
                    <a:alpha val="50196"/>
                  </a:srgbClr>
                </a:solidFill>
              </a:ln>
            </p:spPr>
            <p:txBody>
              <a:bodyPr wrap="square" rtlCol="0">
                <a:spAutoFit/>
              </a:bodyPr>
              <a:lstStyle/>
              <a:p>
                <a:pPr algn="ctr"/>
                <a:r>
                  <a:rPr lang="fr-FR" sz="800" b="1" dirty="0">
                    <a:solidFill>
                      <a:srgbClr val="A80000"/>
                    </a:solidFill>
                  </a:rPr>
                  <a:t>Barrage de navigation de Jaulnes</a:t>
                </a:r>
              </a:p>
            </p:txBody>
          </p:sp>
          <p:cxnSp>
            <p:nvCxnSpPr>
              <p:cNvPr id="25" name="Connecteur droit 24">
                <a:extLst>
                  <a:ext uri="{FF2B5EF4-FFF2-40B4-BE49-F238E27FC236}">
                    <a16:creationId xmlns:a16="http://schemas.microsoft.com/office/drawing/2014/main" id="{127CB416-B380-8A69-2ABA-2A46BCD3BBEF}"/>
                  </a:ext>
                </a:extLst>
              </p:cNvPr>
              <p:cNvCxnSpPr/>
              <p:nvPr/>
            </p:nvCxnSpPr>
            <p:spPr>
              <a:xfrm>
                <a:off x="7636848" y="3717335"/>
                <a:ext cx="422738" cy="0"/>
              </a:xfrm>
              <a:prstGeom prst="line">
                <a:avLst/>
              </a:prstGeom>
              <a:ln w="19050">
                <a:solidFill>
                  <a:srgbClr val="A80000"/>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F18EC2DD-7CD8-D0D7-2B2D-C9D4E99BF2E6}"/>
                  </a:ext>
                </a:extLst>
              </p:cNvPr>
              <p:cNvSpPr txBox="1"/>
              <p:nvPr/>
            </p:nvSpPr>
            <p:spPr>
              <a:xfrm>
                <a:off x="8216695" y="2118734"/>
                <a:ext cx="1133044" cy="504639"/>
              </a:xfrm>
              <a:prstGeom prst="rect">
                <a:avLst/>
              </a:prstGeom>
              <a:solidFill>
                <a:srgbClr val="FFFFFF">
                  <a:alpha val="50196"/>
                </a:srgbClr>
              </a:solidFill>
              <a:ln>
                <a:solidFill>
                  <a:srgbClr val="FFFFFF">
                    <a:alpha val="50196"/>
                  </a:srgbClr>
                </a:solidFill>
              </a:ln>
            </p:spPr>
            <p:txBody>
              <a:bodyPr wrap="square" rtlCol="0">
                <a:spAutoFit/>
              </a:bodyPr>
              <a:lstStyle/>
              <a:p>
                <a:pPr algn="ctr"/>
                <a:r>
                  <a:rPr lang="fr-FR" sz="800" b="1" dirty="0">
                    <a:solidFill>
                      <a:srgbClr val="A80000"/>
                    </a:solidFill>
                  </a:rPr>
                  <a:t>Barrage de navigation du</a:t>
                </a:r>
              </a:p>
              <a:p>
                <a:pPr algn="ctr"/>
                <a:r>
                  <a:rPr lang="fr-FR" sz="800" b="1" dirty="0">
                    <a:solidFill>
                      <a:srgbClr val="A80000"/>
                    </a:solidFill>
                  </a:rPr>
                  <a:t> Vezoult</a:t>
                </a:r>
              </a:p>
            </p:txBody>
          </p:sp>
          <p:cxnSp>
            <p:nvCxnSpPr>
              <p:cNvPr id="27" name="Connecteur droit 26">
                <a:extLst>
                  <a:ext uri="{FF2B5EF4-FFF2-40B4-BE49-F238E27FC236}">
                    <a16:creationId xmlns:a16="http://schemas.microsoft.com/office/drawing/2014/main" id="{2A0B16A4-34A0-F131-3F11-C67F83064CE7}"/>
                  </a:ext>
                </a:extLst>
              </p:cNvPr>
              <p:cNvCxnSpPr/>
              <p:nvPr/>
            </p:nvCxnSpPr>
            <p:spPr>
              <a:xfrm>
                <a:off x="9227475" y="2325823"/>
                <a:ext cx="422738" cy="0"/>
              </a:xfrm>
              <a:prstGeom prst="line">
                <a:avLst/>
              </a:prstGeom>
              <a:ln w="19050">
                <a:solidFill>
                  <a:srgbClr val="A80000"/>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05DB37DF-3723-C35B-8E7B-9DDFED1C825C}"/>
                  </a:ext>
                </a:extLst>
              </p:cNvPr>
              <p:cNvSpPr txBox="1"/>
              <p:nvPr/>
            </p:nvSpPr>
            <p:spPr>
              <a:xfrm>
                <a:off x="6746848" y="4017019"/>
                <a:ext cx="710506" cy="369332"/>
              </a:xfrm>
              <a:prstGeom prst="rect">
                <a:avLst/>
              </a:prstGeom>
              <a:solidFill>
                <a:srgbClr val="FFFFFF">
                  <a:alpha val="50196"/>
                </a:srgbClr>
              </a:solidFill>
              <a:ln>
                <a:solidFill>
                  <a:srgbClr val="FFFFFF">
                    <a:alpha val="50196"/>
                  </a:srgbClr>
                </a:solidFill>
              </a:ln>
            </p:spPr>
            <p:txBody>
              <a:bodyPr wrap="square" rtlCol="0">
                <a:spAutoFit/>
              </a:bodyPr>
              <a:lstStyle/>
              <a:p>
                <a:pPr algn="ctr"/>
                <a:r>
                  <a:rPr lang="fr-FR" sz="900" b="1" dirty="0"/>
                  <a:t>Bray-sur-Seine</a:t>
                </a:r>
              </a:p>
            </p:txBody>
          </p:sp>
        </p:grpSp>
        <p:sp>
          <p:nvSpPr>
            <p:cNvPr id="19" name="Rectangle 18">
              <a:extLst>
                <a:ext uri="{FF2B5EF4-FFF2-40B4-BE49-F238E27FC236}">
                  <a16:creationId xmlns:a16="http://schemas.microsoft.com/office/drawing/2014/main" id="{5EBC6B46-2108-E859-93B9-22BCA97B2B91}"/>
                </a:ext>
              </a:extLst>
            </p:cNvPr>
            <p:cNvSpPr/>
            <p:nvPr/>
          </p:nvSpPr>
          <p:spPr>
            <a:xfrm>
              <a:off x="5649157" y="2675761"/>
              <a:ext cx="251669" cy="1929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Rectangle 3">
            <a:extLst>
              <a:ext uri="{FF2B5EF4-FFF2-40B4-BE49-F238E27FC236}">
                <a16:creationId xmlns:a16="http://schemas.microsoft.com/office/drawing/2014/main" id="{9F9B398D-9584-2D7D-0CB3-1C4671D258C4}"/>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000524EC-2491-BB88-9D52-4803F8DC9429}"/>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Engagement pour la gestion et la protection du milieu aquatique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679D768D-DE31-46EE-108B-8928B4897E42}"/>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3" name="ZoneTexte 2">
            <a:extLst>
              <a:ext uri="{FF2B5EF4-FFF2-40B4-BE49-F238E27FC236}">
                <a16:creationId xmlns:a16="http://schemas.microsoft.com/office/drawing/2014/main" id="{D91412E0-BE4F-FACA-39CB-0EE276FF55BE}"/>
              </a:ext>
            </a:extLst>
          </p:cNvPr>
          <p:cNvSpPr txBox="1"/>
          <p:nvPr/>
        </p:nvSpPr>
        <p:spPr>
          <a:xfrm>
            <a:off x="48151" y="1027165"/>
            <a:ext cx="11854344" cy="1415772"/>
          </a:xfrm>
          <a:prstGeom prst="rect">
            <a:avLst/>
          </a:prstGeom>
          <a:noFill/>
        </p:spPr>
        <p:txBody>
          <a:bodyPr wrap="square" rtlCol="0">
            <a:spAutoFit/>
          </a:bodyPr>
          <a:lstStyle/>
          <a:p>
            <a:pPr algn="ctr"/>
            <a:r>
              <a:rPr lang="fr-FR" sz="2800" b="1" dirty="0">
                <a:solidFill>
                  <a:srgbClr val="1C307E"/>
                </a:solidFill>
                <a:highlight>
                  <a:srgbClr val="FFFFCC"/>
                </a:highlight>
              </a:rPr>
              <a:t>Bassée = plus vaste zone humide sur la Seine Amont</a:t>
            </a:r>
          </a:p>
          <a:p>
            <a:endParaRPr lang="fr-FR" dirty="0"/>
          </a:p>
          <a:p>
            <a:pPr marL="342900" indent="-342900">
              <a:buFontTx/>
              <a:buChar char="-"/>
            </a:pPr>
            <a:endParaRPr lang="fr-FR" sz="2000" dirty="0">
              <a:highlight>
                <a:srgbClr val="FFFF00"/>
              </a:highlight>
            </a:endParaRPr>
          </a:p>
          <a:p>
            <a:endParaRPr lang="fr-FR" sz="2000" b="1" u="sng" dirty="0"/>
          </a:p>
        </p:txBody>
      </p:sp>
      <p:sp>
        <p:nvSpPr>
          <p:cNvPr id="5" name="ZoneTexte 4">
            <a:extLst>
              <a:ext uri="{FF2B5EF4-FFF2-40B4-BE49-F238E27FC236}">
                <a16:creationId xmlns:a16="http://schemas.microsoft.com/office/drawing/2014/main" id="{0743B517-408F-17C8-57CC-2C9C97A03688}"/>
              </a:ext>
            </a:extLst>
          </p:cNvPr>
          <p:cNvSpPr txBox="1"/>
          <p:nvPr/>
        </p:nvSpPr>
        <p:spPr>
          <a:xfrm>
            <a:off x="162027" y="1829741"/>
            <a:ext cx="8051715" cy="3508653"/>
          </a:xfrm>
          <a:prstGeom prst="rect">
            <a:avLst/>
          </a:prstGeom>
          <a:noFill/>
        </p:spPr>
        <p:txBody>
          <a:bodyPr wrap="square">
            <a:spAutoFit/>
          </a:bodyPr>
          <a:lstStyle/>
          <a:p>
            <a:pPr marL="285750" indent="-285750" algn="just">
              <a:buFont typeface="Arial" panose="020B0604020202020204" pitchFamily="34" charset="0"/>
              <a:buChar char="•"/>
            </a:pPr>
            <a:r>
              <a:rPr lang="fr-FR" dirty="0"/>
              <a:t>Etude du brochet et ses frayères sur la Seine (2020)</a:t>
            </a:r>
          </a:p>
          <a:p>
            <a:pPr algn="just"/>
            <a:r>
              <a:rPr lang="fr-FR" sz="1200" dirty="0"/>
              <a:t>(Inventaires, </a:t>
            </a:r>
            <a:r>
              <a:rPr lang="fr-FR" sz="1200" dirty="0" err="1"/>
              <a:t>ADNe</a:t>
            </a:r>
            <a:r>
              <a:rPr lang="fr-FR" sz="1200" dirty="0"/>
              <a:t>, I2M2, Habitats, Bathymétrie, Radiopistage, Hydrologie, Thermie, Scalimétrie)</a:t>
            </a:r>
          </a:p>
          <a:p>
            <a:pPr marL="285750" indent="-285750" algn="just">
              <a:buFont typeface="Arial" panose="020B0604020202020204" pitchFamily="34" charset="0"/>
              <a:buChar char="•"/>
            </a:pPr>
            <a:endParaRPr lang="fr-FR" dirty="0"/>
          </a:p>
          <a:p>
            <a:pPr algn="just"/>
            <a:endParaRPr lang="fr-FR" dirty="0"/>
          </a:p>
          <a:p>
            <a:pPr marL="285750" indent="-285750" algn="just">
              <a:buFont typeface="Arial" panose="020B0604020202020204" pitchFamily="34" charset="0"/>
              <a:buChar char="•"/>
            </a:pPr>
            <a:r>
              <a:rPr lang="fr-FR" dirty="0"/>
              <a:t>Etude </a:t>
            </a:r>
            <a:r>
              <a:rPr lang="fr-FR" dirty="0" err="1"/>
              <a:t>hydroécologique</a:t>
            </a:r>
            <a:r>
              <a:rPr lang="fr-FR" dirty="0"/>
              <a:t> du Canal de Bray à La Tombe (2023)</a:t>
            </a:r>
          </a:p>
          <a:p>
            <a:pPr algn="just"/>
            <a:r>
              <a:rPr lang="fr-FR" sz="1200" dirty="0"/>
              <a:t>(Inventaires, </a:t>
            </a:r>
            <a:r>
              <a:rPr lang="fr-FR" sz="1200" dirty="0" err="1"/>
              <a:t>ADNe</a:t>
            </a:r>
            <a:r>
              <a:rPr lang="fr-FR" sz="1200" dirty="0"/>
              <a:t>, I2M2, Habitats, IAM, Hydrologie, Thermie)</a:t>
            </a:r>
          </a:p>
          <a:p>
            <a:pPr algn="just"/>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algn="just"/>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algn="just"/>
            <a:endParaRPr lang="fr-FR" dirty="0"/>
          </a:p>
        </p:txBody>
      </p:sp>
      <p:pic>
        <p:nvPicPr>
          <p:cNvPr id="7" name="Image 6">
            <a:extLst>
              <a:ext uri="{FF2B5EF4-FFF2-40B4-BE49-F238E27FC236}">
                <a16:creationId xmlns:a16="http://schemas.microsoft.com/office/drawing/2014/main" id="{FDF87395-9B83-F6C4-EB28-DE2DEC9C514E}"/>
              </a:ext>
            </a:extLst>
          </p:cNvPr>
          <p:cNvPicPr>
            <a:picLocks noChangeAspect="1"/>
          </p:cNvPicPr>
          <p:nvPr/>
        </p:nvPicPr>
        <p:blipFill>
          <a:blip r:embed="rId7"/>
          <a:stretch>
            <a:fillRect/>
          </a:stretch>
        </p:blipFill>
        <p:spPr>
          <a:xfrm>
            <a:off x="1738837" y="4473871"/>
            <a:ext cx="4238452" cy="2384129"/>
          </a:xfrm>
          <a:prstGeom prst="rect">
            <a:avLst/>
          </a:prstGeom>
        </p:spPr>
      </p:pic>
      <p:pic>
        <p:nvPicPr>
          <p:cNvPr id="8" name="Image 7">
            <a:extLst>
              <a:ext uri="{FF2B5EF4-FFF2-40B4-BE49-F238E27FC236}">
                <a16:creationId xmlns:a16="http://schemas.microsoft.com/office/drawing/2014/main" id="{CB3831A6-0C88-267D-84A0-26D6CD8D87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5323" y="5718052"/>
            <a:ext cx="1462916" cy="1097187"/>
          </a:xfrm>
          <a:prstGeom prst="rect">
            <a:avLst/>
          </a:prstGeom>
        </p:spPr>
      </p:pic>
      <p:pic>
        <p:nvPicPr>
          <p:cNvPr id="9" name="Image 8">
            <a:extLst>
              <a:ext uri="{FF2B5EF4-FFF2-40B4-BE49-F238E27FC236}">
                <a16:creationId xmlns:a16="http://schemas.microsoft.com/office/drawing/2014/main" id="{631D584D-45A2-7CC8-975D-4A0C03120A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6214"/>
          <a:stretch/>
        </p:blipFill>
        <p:spPr>
          <a:xfrm>
            <a:off x="5975323" y="4473871"/>
            <a:ext cx="1462915" cy="1244181"/>
          </a:xfrm>
          <a:prstGeom prst="rect">
            <a:avLst/>
          </a:prstGeom>
        </p:spPr>
      </p:pic>
      <p:sp>
        <p:nvSpPr>
          <p:cNvPr id="10" name="ZoneTexte 9">
            <a:extLst>
              <a:ext uri="{FF2B5EF4-FFF2-40B4-BE49-F238E27FC236}">
                <a16:creationId xmlns:a16="http://schemas.microsoft.com/office/drawing/2014/main" id="{03614917-80C8-2B54-CE75-FEF4DB4F6DC1}"/>
              </a:ext>
            </a:extLst>
          </p:cNvPr>
          <p:cNvSpPr txBox="1"/>
          <p:nvPr/>
        </p:nvSpPr>
        <p:spPr>
          <a:xfrm>
            <a:off x="11388821" y="2398475"/>
            <a:ext cx="694195" cy="369332"/>
          </a:xfrm>
          <a:prstGeom prst="rect">
            <a:avLst/>
          </a:prstGeom>
          <a:solidFill>
            <a:srgbClr val="FFFFFF">
              <a:alpha val="50196"/>
            </a:srgbClr>
          </a:solidFill>
          <a:ln>
            <a:solidFill>
              <a:srgbClr val="FFFFFF">
                <a:alpha val="50196"/>
              </a:srgbClr>
            </a:solidFill>
          </a:ln>
        </p:spPr>
        <p:txBody>
          <a:bodyPr wrap="square" rtlCol="0">
            <a:spAutoFit/>
          </a:bodyPr>
          <a:lstStyle/>
          <a:p>
            <a:pPr algn="ctr"/>
            <a:r>
              <a:rPr lang="fr-FR" sz="900" b="1" dirty="0"/>
              <a:t>Villiers-sur-Seine</a:t>
            </a:r>
          </a:p>
        </p:txBody>
      </p:sp>
    </p:spTree>
    <p:extLst>
      <p:ext uri="{BB962C8B-B14F-4D97-AF65-F5344CB8AC3E}">
        <p14:creationId xmlns:p14="http://schemas.microsoft.com/office/powerpoint/2010/main" val="2365377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79F01-4BE6-8558-5B8D-0B7F9FA2B7B4}"/>
            </a:ext>
          </a:extLst>
        </p:cNvPr>
        <p:cNvGrpSpPr/>
        <p:nvPr/>
      </p:nvGrpSpPr>
      <p:grpSpPr>
        <a:xfrm>
          <a:off x="0" y="0"/>
          <a:ext cx="0" cy="0"/>
          <a:chOff x="0" y="0"/>
          <a:chExt cx="0" cy="0"/>
        </a:xfrm>
      </p:grpSpPr>
      <p:grpSp>
        <p:nvGrpSpPr>
          <p:cNvPr id="17" name="Groupe 16">
            <a:extLst>
              <a:ext uri="{FF2B5EF4-FFF2-40B4-BE49-F238E27FC236}">
                <a16:creationId xmlns:a16="http://schemas.microsoft.com/office/drawing/2014/main" id="{E6967AFC-C019-E837-E101-D040149A8AA3}"/>
              </a:ext>
            </a:extLst>
          </p:cNvPr>
          <p:cNvGrpSpPr>
            <a:grpSpLocks noChangeAspect="1"/>
          </p:cNvGrpSpPr>
          <p:nvPr>
            <p:custDataLst>
              <p:tags r:id="rId1"/>
            </p:custDataLst>
          </p:nvPr>
        </p:nvGrpSpPr>
        <p:grpSpPr>
          <a:xfrm>
            <a:off x="7075830" y="1521322"/>
            <a:ext cx="5068019" cy="2654679"/>
            <a:chOff x="4393894" y="962182"/>
            <a:chExt cx="7353123" cy="3654308"/>
          </a:xfrm>
        </p:grpSpPr>
        <p:grpSp>
          <p:nvGrpSpPr>
            <p:cNvPr id="18" name="Groupe 17">
              <a:extLst>
                <a:ext uri="{FF2B5EF4-FFF2-40B4-BE49-F238E27FC236}">
                  <a16:creationId xmlns:a16="http://schemas.microsoft.com/office/drawing/2014/main" id="{5F538137-0C29-FC85-5559-98F5FC8B6DD3}"/>
                </a:ext>
              </a:extLst>
            </p:cNvPr>
            <p:cNvGrpSpPr/>
            <p:nvPr/>
          </p:nvGrpSpPr>
          <p:grpSpPr>
            <a:xfrm>
              <a:off x="4393894" y="962182"/>
              <a:ext cx="7353123" cy="3654308"/>
              <a:chOff x="4489578" y="962184"/>
              <a:chExt cx="7353123" cy="3654308"/>
            </a:xfrm>
          </p:grpSpPr>
          <p:pic>
            <p:nvPicPr>
              <p:cNvPr id="20" name="Image 19">
                <a:extLst>
                  <a:ext uri="{FF2B5EF4-FFF2-40B4-BE49-F238E27FC236}">
                    <a16:creationId xmlns:a16="http://schemas.microsoft.com/office/drawing/2014/main" id="{50FB580C-C1D4-260F-BFD4-0AA92AE123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0" t="856" r="37342" b="4343"/>
              <a:stretch/>
            </p:blipFill>
            <p:spPr>
              <a:xfrm>
                <a:off x="4489578" y="1485577"/>
                <a:ext cx="1757858" cy="1943423"/>
              </a:xfrm>
              <a:prstGeom prst="rect">
                <a:avLst/>
              </a:prstGeom>
            </p:spPr>
          </p:pic>
          <p:pic>
            <p:nvPicPr>
              <p:cNvPr id="21" name="Image 20">
                <a:extLst>
                  <a:ext uri="{FF2B5EF4-FFF2-40B4-BE49-F238E27FC236}">
                    <a16:creationId xmlns:a16="http://schemas.microsoft.com/office/drawing/2014/main" id="{D88C12E3-5F9D-C52F-02F1-6C105547A5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5097" y="962184"/>
                <a:ext cx="5167604" cy="3654308"/>
              </a:xfrm>
              <a:prstGeom prst="rect">
                <a:avLst/>
              </a:prstGeom>
              <a:ln>
                <a:solidFill>
                  <a:schemeClr val="tx1"/>
                </a:solidFill>
              </a:ln>
            </p:spPr>
          </p:pic>
          <p:cxnSp>
            <p:nvCxnSpPr>
              <p:cNvPr id="22" name="Connecteur droit 21">
                <a:extLst>
                  <a:ext uri="{FF2B5EF4-FFF2-40B4-BE49-F238E27FC236}">
                    <a16:creationId xmlns:a16="http://schemas.microsoft.com/office/drawing/2014/main" id="{8B7AE029-EFA7-3060-7B08-80B6E6FB47FC}"/>
                  </a:ext>
                </a:extLst>
              </p:cNvPr>
              <p:cNvCxnSpPr>
                <a:stCxn id="19" idx="3"/>
              </p:cNvCxnSpPr>
              <p:nvPr/>
            </p:nvCxnSpPr>
            <p:spPr>
              <a:xfrm flipV="1">
                <a:off x="5996510" y="962184"/>
                <a:ext cx="678587" cy="18100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A12B7B5D-56F9-9B15-E97A-F517929D15AE}"/>
                  </a:ext>
                </a:extLst>
              </p:cNvPr>
              <p:cNvCxnSpPr>
                <a:endCxn id="19" idx="3"/>
              </p:cNvCxnSpPr>
              <p:nvPr/>
            </p:nvCxnSpPr>
            <p:spPr>
              <a:xfrm flipH="1" flipV="1">
                <a:off x="5996510" y="2772237"/>
                <a:ext cx="659748" cy="18442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6DE7FA8B-E7E3-DDD4-3CF9-A8A030F8CC09}"/>
                  </a:ext>
                </a:extLst>
              </p:cNvPr>
              <p:cNvSpPr txBox="1"/>
              <p:nvPr/>
            </p:nvSpPr>
            <p:spPr>
              <a:xfrm>
                <a:off x="8036939" y="3579740"/>
                <a:ext cx="1190536" cy="338554"/>
              </a:xfrm>
              <a:prstGeom prst="rect">
                <a:avLst/>
              </a:prstGeom>
              <a:solidFill>
                <a:srgbClr val="FFFFFF">
                  <a:alpha val="50196"/>
                </a:srgbClr>
              </a:solidFill>
              <a:ln>
                <a:solidFill>
                  <a:srgbClr val="FFFFFF">
                    <a:alpha val="50196"/>
                  </a:srgbClr>
                </a:solidFill>
              </a:ln>
            </p:spPr>
            <p:txBody>
              <a:bodyPr wrap="square" rtlCol="0">
                <a:spAutoFit/>
              </a:bodyPr>
              <a:lstStyle/>
              <a:p>
                <a:pPr algn="ctr"/>
                <a:r>
                  <a:rPr lang="fr-FR" sz="800" b="1" dirty="0">
                    <a:solidFill>
                      <a:srgbClr val="A80000"/>
                    </a:solidFill>
                  </a:rPr>
                  <a:t>Barrage de navigation de Jaulnes</a:t>
                </a:r>
              </a:p>
            </p:txBody>
          </p:sp>
          <p:cxnSp>
            <p:nvCxnSpPr>
              <p:cNvPr id="25" name="Connecteur droit 24">
                <a:extLst>
                  <a:ext uri="{FF2B5EF4-FFF2-40B4-BE49-F238E27FC236}">
                    <a16:creationId xmlns:a16="http://schemas.microsoft.com/office/drawing/2014/main" id="{64853954-C793-F2E3-3FF8-FC14629ECEEA}"/>
                  </a:ext>
                </a:extLst>
              </p:cNvPr>
              <p:cNvCxnSpPr/>
              <p:nvPr/>
            </p:nvCxnSpPr>
            <p:spPr>
              <a:xfrm>
                <a:off x="7636848" y="3717335"/>
                <a:ext cx="422738" cy="0"/>
              </a:xfrm>
              <a:prstGeom prst="line">
                <a:avLst/>
              </a:prstGeom>
              <a:ln w="19050">
                <a:solidFill>
                  <a:srgbClr val="A80000"/>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3CEB4297-8703-1C57-BFB8-2A1FCD040B67}"/>
                  </a:ext>
                </a:extLst>
              </p:cNvPr>
              <p:cNvSpPr txBox="1"/>
              <p:nvPr/>
            </p:nvSpPr>
            <p:spPr>
              <a:xfrm>
                <a:off x="8216695" y="2118734"/>
                <a:ext cx="1133044" cy="504639"/>
              </a:xfrm>
              <a:prstGeom prst="rect">
                <a:avLst/>
              </a:prstGeom>
              <a:solidFill>
                <a:srgbClr val="FFFFFF">
                  <a:alpha val="50196"/>
                </a:srgbClr>
              </a:solidFill>
              <a:ln>
                <a:solidFill>
                  <a:srgbClr val="FFFFFF">
                    <a:alpha val="50196"/>
                  </a:srgbClr>
                </a:solidFill>
              </a:ln>
            </p:spPr>
            <p:txBody>
              <a:bodyPr wrap="square" rtlCol="0">
                <a:spAutoFit/>
              </a:bodyPr>
              <a:lstStyle/>
              <a:p>
                <a:pPr algn="ctr"/>
                <a:r>
                  <a:rPr lang="fr-FR" sz="800" b="1" dirty="0">
                    <a:solidFill>
                      <a:srgbClr val="A80000"/>
                    </a:solidFill>
                  </a:rPr>
                  <a:t>Barrage de navigation du</a:t>
                </a:r>
              </a:p>
              <a:p>
                <a:pPr algn="ctr"/>
                <a:r>
                  <a:rPr lang="fr-FR" sz="800" b="1" dirty="0">
                    <a:solidFill>
                      <a:srgbClr val="A80000"/>
                    </a:solidFill>
                  </a:rPr>
                  <a:t> Vezoult</a:t>
                </a:r>
              </a:p>
            </p:txBody>
          </p:sp>
          <p:cxnSp>
            <p:nvCxnSpPr>
              <p:cNvPr id="27" name="Connecteur droit 26">
                <a:extLst>
                  <a:ext uri="{FF2B5EF4-FFF2-40B4-BE49-F238E27FC236}">
                    <a16:creationId xmlns:a16="http://schemas.microsoft.com/office/drawing/2014/main" id="{8408383E-531F-D5D1-1F08-BA4F25D0DB13}"/>
                  </a:ext>
                </a:extLst>
              </p:cNvPr>
              <p:cNvCxnSpPr/>
              <p:nvPr/>
            </p:nvCxnSpPr>
            <p:spPr>
              <a:xfrm>
                <a:off x="9227475" y="2325823"/>
                <a:ext cx="422738" cy="0"/>
              </a:xfrm>
              <a:prstGeom prst="line">
                <a:avLst/>
              </a:prstGeom>
              <a:ln w="19050">
                <a:solidFill>
                  <a:srgbClr val="A80000"/>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353529F0-808B-22B6-28BF-7753520F1BB3}"/>
                  </a:ext>
                </a:extLst>
              </p:cNvPr>
              <p:cNvSpPr txBox="1"/>
              <p:nvPr/>
            </p:nvSpPr>
            <p:spPr>
              <a:xfrm>
                <a:off x="6746848" y="4017019"/>
                <a:ext cx="710506" cy="369332"/>
              </a:xfrm>
              <a:prstGeom prst="rect">
                <a:avLst/>
              </a:prstGeom>
              <a:solidFill>
                <a:srgbClr val="FFFFFF">
                  <a:alpha val="50196"/>
                </a:srgbClr>
              </a:solidFill>
              <a:ln>
                <a:solidFill>
                  <a:srgbClr val="FFFFFF">
                    <a:alpha val="50196"/>
                  </a:srgbClr>
                </a:solidFill>
              </a:ln>
            </p:spPr>
            <p:txBody>
              <a:bodyPr wrap="square" rtlCol="0">
                <a:spAutoFit/>
              </a:bodyPr>
              <a:lstStyle/>
              <a:p>
                <a:pPr algn="ctr"/>
                <a:r>
                  <a:rPr lang="fr-FR" sz="900" b="1" dirty="0"/>
                  <a:t>Bray-sur-Seine</a:t>
                </a:r>
              </a:p>
            </p:txBody>
          </p:sp>
        </p:grpSp>
        <p:sp>
          <p:nvSpPr>
            <p:cNvPr id="19" name="Rectangle 18">
              <a:extLst>
                <a:ext uri="{FF2B5EF4-FFF2-40B4-BE49-F238E27FC236}">
                  <a16:creationId xmlns:a16="http://schemas.microsoft.com/office/drawing/2014/main" id="{D34EB1EE-C9AC-D42D-CF48-3F6478BFB242}"/>
                </a:ext>
              </a:extLst>
            </p:cNvPr>
            <p:cNvSpPr/>
            <p:nvPr/>
          </p:nvSpPr>
          <p:spPr>
            <a:xfrm>
              <a:off x="5649157" y="2675761"/>
              <a:ext cx="251669" cy="1929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Rectangle 3">
            <a:extLst>
              <a:ext uri="{FF2B5EF4-FFF2-40B4-BE49-F238E27FC236}">
                <a16:creationId xmlns:a16="http://schemas.microsoft.com/office/drawing/2014/main" id="{3C15F103-E096-51A4-638D-B68A7CCDE6B9}"/>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561343CC-20CE-804C-0A05-1640C76F861D}"/>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Engagement pour la gestion et la protection du milieu aquatique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AE252C30-19FC-D838-A5D4-0E4576CEBEFF}"/>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3" name="ZoneTexte 2">
            <a:extLst>
              <a:ext uri="{FF2B5EF4-FFF2-40B4-BE49-F238E27FC236}">
                <a16:creationId xmlns:a16="http://schemas.microsoft.com/office/drawing/2014/main" id="{689AAAD4-177A-772C-3B1C-7DA9B0DDAB20}"/>
              </a:ext>
            </a:extLst>
          </p:cNvPr>
          <p:cNvSpPr txBox="1"/>
          <p:nvPr/>
        </p:nvSpPr>
        <p:spPr>
          <a:xfrm>
            <a:off x="48151" y="1027165"/>
            <a:ext cx="11854344" cy="1415772"/>
          </a:xfrm>
          <a:prstGeom prst="rect">
            <a:avLst/>
          </a:prstGeom>
          <a:noFill/>
        </p:spPr>
        <p:txBody>
          <a:bodyPr wrap="square" rtlCol="0">
            <a:spAutoFit/>
          </a:bodyPr>
          <a:lstStyle/>
          <a:p>
            <a:pPr algn="ctr"/>
            <a:r>
              <a:rPr lang="fr-FR" sz="2800" b="1" dirty="0">
                <a:solidFill>
                  <a:srgbClr val="1C307E"/>
                </a:solidFill>
                <a:highlight>
                  <a:srgbClr val="FFFFCC"/>
                </a:highlight>
              </a:rPr>
              <a:t>Bassée = plus vaste zone humide sur la Seine Amont</a:t>
            </a:r>
          </a:p>
          <a:p>
            <a:endParaRPr lang="fr-FR" dirty="0"/>
          </a:p>
          <a:p>
            <a:pPr marL="342900" indent="-342900">
              <a:buFontTx/>
              <a:buChar char="-"/>
            </a:pPr>
            <a:endParaRPr lang="fr-FR" sz="2000" dirty="0">
              <a:highlight>
                <a:srgbClr val="FFFF00"/>
              </a:highlight>
            </a:endParaRPr>
          </a:p>
          <a:p>
            <a:endParaRPr lang="fr-FR" sz="2000" b="1" u="sng" dirty="0"/>
          </a:p>
        </p:txBody>
      </p:sp>
      <p:sp>
        <p:nvSpPr>
          <p:cNvPr id="5" name="ZoneTexte 4">
            <a:extLst>
              <a:ext uri="{FF2B5EF4-FFF2-40B4-BE49-F238E27FC236}">
                <a16:creationId xmlns:a16="http://schemas.microsoft.com/office/drawing/2014/main" id="{4757A5C9-0698-2A56-7251-4CA698F05E20}"/>
              </a:ext>
            </a:extLst>
          </p:cNvPr>
          <p:cNvSpPr txBox="1"/>
          <p:nvPr/>
        </p:nvSpPr>
        <p:spPr>
          <a:xfrm>
            <a:off x="162027" y="1829741"/>
            <a:ext cx="8051715" cy="3970318"/>
          </a:xfrm>
          <a:prstGeom prst="rect">
            <a:avLst/>
          </a:prstGeom>
          <a:noFill/>
        </p:spPr>
        <p:txBody>
          <a:bodyPr wrap="square">
            <a:spAutoFit/>
          </a:bodyPr>
          <a:lstStyle/>
          <a:p>
            <a:pPr marL="285750" indent="-285750" algn="just">
              <a:buFont typeface="Arial" panose="020B0604020202020204" pitchFamily="34" charset="0"/>
              <a:buChar char="•"/>
            </a:pPr>
            <a:r>
              <a:rPr lang="fr-FR" dirty="0"/>
              <a:t>Etude du brochet et ses frayères sur la Seine (2020)</a:t>
            </a:r>
          </a:p>
          <a:p>
            <a:pPr algn="just"/>
            <a:r>
              <a:rPr lang="fr-FR" sz="1200" dirty="0"/>
              <a:t>(Inventaires, </a:t>
            </a:r>
            <a:r>
              <a:rPr lang="fr-FR" sz="1200" dirty="0" err="1"/>
              <a:t>ADNe</a:t>
            </a:r>
            <a:r>
              <a:rPr lang="fr-FR" sz="1200" dirty="0"/>
              <a:t>, I2M2, Habitats, Bathymétrie, Radiopistage, Hydrologie, Thermie, Scalimétrie)</a:t>
            </a:r>
          </a:p>
          <a:p>
            <a:pPr algn="just"/>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dirty="0"/>
              <a:t>Etude </a:t>
            </a:r>
            <a:r>
              <a:rPr lang="fr-FR" dirty="0" err="1"/>
              <a:t>hydroécologique</a:t>
            </a:r>
            <a:r>
              <a:rPr lang="fr-FR" dirty="0"/>
              <a:t> du Canal de Bray à La Tombe (2023)</a:t>
            </a:r>
          </a:p>
          <a:p>
            <a:pPr algn="just"/>
            <a:r>
              <a:rPr lang="fr-FR" sz="1200" dirty="0"/>
              <a:t>(Inventaires, </a:t>
            </a:r>
            <a:r>
              <a:rPr lang="fr-FR" sz="1200" dirty="0" err="1"/>
              <a:t>ADNe</a:t>
            </a:r>
            <a:r>
              <a:rPr lang="fr-FR" sz="1200" dirty="0"/>
              <a:t>, I2M2, Habitats, IAM, Hydrologie, Thermie)</a:t>
            </a:r>
          </a:p>
          <a:p>
            <a:pPr algn="just"/>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dirty="0"/>
              <a:t>Suivi piscicole de la Zone Spéciale de Conservation « La Bassée » (2023)</a:t>
            </a:r>
          </a:p>
          <a:p>
            <a:pPr algn="just"/>
            <a:r>
              <a:rPr lang="fr-FR" sz="1200" dirty="0"/>
              <a:t>(Inventaires, </a:t>
            </a:r>
            <a:r>
              <a:rPr lang="fr-FR" sz="1200" dirty="0" err="1"/>
              <a:t>ADNe</a:t>
            </a:r>
            <a:r>
              <a:rPr lang="fr-FR" sz="1200" dirty="0"/>
              <a:t>)</a:t>
            </a:r>
          </a:p>
          <a:p>
            <a:pPr marL="285750" indent="-285750" algn="just">
              <a:buFont typeface="Arial" panose="020B0604020202020204" pitchFamily="34" charset="0"/>
              <a:buChar char="•"/>
            </a:pPr>
            <a:endParaRPr lang="fr-FR" dirty="0"/>
          </a:p>
          <a:p>
            <a:pPr algn="just"/>
            <a:endParaRPr lang="fr-FR" dirty="0"/>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endParaRPr lang="fr-FR" dirty="0"/>
          </a:p>
          <a:p>
            <a:pPr algn="just"/>
            <a:endParaRPr lang="fr-FR" dirty="0"/>
          </a:p>
        </p:txBody>
      </p:sp>
      <p:pic>
        <p:nvPicPr>
          <p:cNvPr id="6" name="Image 5" descr="Une image contenant texte, carte, atlas&#10;&#10;Description générée automatiquement">
            <a:extLst>
              <a:ext uri="{FF2B5EF4-FFF2-40B4-BE49-F238E27FC236}">
                <a16:creationId xmlns:a16="http://schemas.microsoft.com/office/drawing/2014/main" id="{B5B26CB6-1BC9-23CF-84EE-3ED3F2D9283F}"/>
              </a:ext>
            </a:extLst>
          </p:cNvPr>
          <p:cNvPicPr>
            <a:picLocks noChangeAspect="1"/>
          </p:cNvPicPr>
          <p:nvPr/>
        </p:nvPicPr>
        <p:blipFill rotWithShape="1">
          <a:blip r:embed="rId7">
            <a:extLst>
              <a:ext uri="{28A0092B-C50C-407E-A947-70E740481C1C}">
                <a14:useLocalDpi xmlns:a14="http://schemas.microsoft.com/office/drawing/2010/main" val="0"/>
              </a:ext>
            </a:extLst>
          </a:blip>
          <a:srcRect t="21651"/>
          <a:stretch/>
        </p:blipFill>
        <p:spPr>
          <a:xfrm>
            <a:off x="7555284" y="4281493"/>
            <a:ext cx="4598216" cy="2547632"/>
          </a:xfrm>
          <a:prstGeom prst="rect">
            <a:avLst/>
          </a:prstGeom>
          <a:ln>
            <a:solidFill>
              <a:schemeClr val="tx1"/>
            </a:solidFill>
          </a:ln>
        </p:spPr>
      </p:pic>
      <p:pic>
        <p:nvPicPr>
          <p:cNvPr id="7" name="Image 6">
            <a:extLst>
              <a:ext uri="{FF2B5EF4-FFF2-40B4-BE49-F238E27FC236}">
                <a16:creationId xmlns:a16="http://schemas.microsoft.com/office/drawing/2014/main" id="{DA9C75C5-9748-1893-D1DB-25500C19EFCA}"/>
              </a:ext>
            </a:extLst>
          </p:cNvPr>
          <p:cNvPicPr>
            <a:picLocks noChangeAspect="1"/>
          </p:cNvPicPr>
          <p:nvPr/>
        </p:nvPicPr>
        <p:blipFill>
          <a:blip r:embed="rId8"/>
          <a:stretch>
            <a:fillRect/>
          </a:stretch>
        </p:blipFill>
        <p:spPr>
          <a:xfrm>
            <a:off x="1738837" y="4473871"/>
            <a:ext cx="4238452" cy="2384129"/>
          </a:xfrm>
          <a:prstGeom prst="rect">
            <a:avLst/>
          </a:prstGeom>
        </p:spPr>
      </p:pic>
      <p:pic>
        <p:nvPicPr>
          <p:cNvPr id="8" name="Image 7">
            <a:extLst>
              <a:ext uri="{FF2B5EF4-FFF2-40B4-BE49-F238E27FC236}">
                <a16:creationId xmlns:a16="http://schemas.microsoft.com/office/drawing/2014/main" id="{C9ECCB4C-63D6-7080-C68B-9A1BC7003C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5323" y="5718052"/>
            <a:ext cx="1462916" cy="1097187"/>
          </a:xfrm>
          <a:prstGeom prst="rect">
            <a:avLst/>
          </a:prstGeom>
        </p:spPr>
      </p:pic>
      <p:pic>
        <p:nvPicPr>
          <p:cNvPr id="9" name="Image 8">
            <a:extLst>
              <a:ext uri="{FF2B5EF4-FFF2-40B4-BE49-F238E27FC236}">
                <a16:creationId xmlns:a16="http://schemas.microsoft.com/office/drawing/2014/main" id="{0DCEF76A-BCD8-102E-13D4-AE8C777750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6214"/>
          <a:stretch/>
        </p:blipFill>
        <p:spPr>
          <a:xfrm>
            <a:off x="5975323" y="4473871"/>
            <a:ext cx="1462915" cy="1244181"/>
          </a:xfrm>
          <a:prstGeom prst="rect">
            <a:avLst/>
          </a:prstGeom>
        </p:spPr>
      </p:pic>
      <p:sp>
        <p:nvSpPr>
          <p:cNvPr id="12" name="ZoneTexte 11">
            <a:extLst>
              <a:ext uri="{FF2B5EF4-FFF2-40B4-BE49-F238E27FC236}">
                <a16:creationId xmlns:a16="http://schemas.microsoft.com/office/drawing/2014/main" id="{D3F94600-D949-64E4-4504-766E627B0B6A}"/>
              </a:ext>
            </a:extLst>
          </p:cNvPr>
          <p:cNvSpPr txBox="1"/>
          <p:nvPr/>
        </p:nvSpPr>
        <p:spPr>
          <a:xfrm>
            <a:off x="11388821" y="2398475"/>
            <a:ext cx="694195" cy="369332"/>
          </a:xfrm>
          <a:prstGeom prst="rect">
            <a:avLst/>
          </a:prstGeom>
          <a:solidFill>
            <a:srgbClr val="FFFFFF">
              <a:alpha val="50196"/>
            </a:srgbClr>
          </a:solidFill>
          <a:ln>
            <a:solidFill>
              <a:srgbClr val="FFFFFF">
                <a:alpha val="50196"/>
              </a:srgbClr>
            </a:solidFill>
          </a:ln>
        </p:spPr>
        <p:txBody>
          <a:bodyPr wrap="square" rtlCol="0">
            <a:spAutoFit/>
          </a:bodyPr>
          <a:lstStyle/>
          <a:p>
            <a:pPr algn="ctr"/>
            <a:r>
              <a:rPr lang="fr-FR" sz="900" b="1" dirty="0"/>
              <a:t>Villiers-sur-Seine</a:t>
            </a:r>
          </a:p>
        </p:txBody>
      </p:sp>
    </p:spTree>
    <p:extLst>
      <p:ext uri="{BB962C8B-B14F-4D97-AF65-F5344CB8AC3E}">
        <p14:creationId xmlns:p14="http://schemas.microsoft.com/office/powerpoint/2010/main" val="1043126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C1566-B4D2-4AE3-1301-3BFE459DC32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2275BE9-3E3A-6373-05FF-EF82D443848F}"/>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016BB7F5-DBE4-69F3-87D4-F17C77D69FC3}"/>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Engagement pour la gestion et la protection du milieu aquatique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9DD5D202-B28D-97EA-BF5A-BAAB727698CA}"/>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3" name="ZoneTexte 2">
            <a:extLst>
              <a:ext uri="{FF2B5EF4-FFF2-40B4-BE49-F238E27FC236}">
                <a16:creationId xmlns:a16="http://schemas.microsoft.com/office/drawing/2014/main" id="{71C3DA78-7BB6-D8CC-64E2-BB392DD18680}"/>
              </a:ext>
            </a:extLst>
          </p:cNvPr>
          <p:cNvSpPr txBox="1"/>
          <p:nvPr/>
        </p:nvSpPr>
        <p:spPr>
          <a:xfrm>
            <a:off x="119892" y="1229296"/>
            <a:ext cx="11854344" cy="3508653"/>
          </a:xfrm>
          <a:prstGeom prst="rect">
            <a:avLst/>
          </a:prstGeom>
          <a:noFill/>
        </p:spPr>
        <p:txBody>
          <a:bodyPr wrap="square" rtlCol="0">
            <a:spAutoFit/>
          </a:bodyPr>
          <a:lstStyle/>
          <a:p>
            <a:pPr algn="ctr"/>
            <a:r>
              <a:rPr lang="fr-FR" sz="2800" b="1" dirty="0">
                <a:solidFill>
                  <a:srgbClr val="1C307E"/>
                </a:solidFill>
                <a:highlight>
                  <a:srgbClr val="FFFFCC"/>
                </a:highlight>
              </a:rPr>
              <a:t>Bassée = plus vaste zone humide sur la Seine Amont</a:t>
            </a:r>
          </a:p>
          <a:p>
            <a:endParaRPr lang="fr-FR" dirty="0"/>
          </a:p>
          <a:p>
            <a:r>
              <a:rPr lang="fr-FR" dirty="0"/>
              <a:t>En Seine-et-Marne :</a:t>
            </a:r>
          </a:p>
          <a:p>
            <a:endParaRPr lang="fr-FR" dirty="0"/>
          </a:p>
          <a:p>
            <a:r>
              <a:rPr lang="fr-FR" sz="2000" dirty="0"/>
              <a:t>2 sites Natura 2000 et </a:t>
            </a:r>
            <a:r>
              <a:rPr lang="fr-FR" sz="2000" b="1" dirty="0"/>
              <a:t>4</a:t>
            </a:r>
            <a:r>
              <a:rPr lang="fr-FR" sz="2000" dirty="0"/>
              <a:t> </a:t>
            </a:r>
            <a:r>
              <a:rPr lang="fr-FR" sz="2000" b="1" dirty="0"/>
              <a:t>espèces de poissons d’intérêt communautaires </a:t>
            </a:r>
            <a:r>
              <a:rPr lang="fr-FR" sz="2000" dirty="0"/>
              <a:t>: (</a:t>
            </a:r>
            <a:r>
              <a:rPr lang="fr-FR" sz="1400" dirty="0"/>
              <a:t>chabot, bouvière, loche de rivière et lamproie de Planer</a:t>
            </a:r>
            <a:r>
              <a:rPr lang="fr-FR" sz="2000" dirty="0"/>
              <a:t>)</a:t>
            </a:r>
          </a:p>
          <a:p>
            <a:pPr marL="342900" indent="-342900">
              <a:buFont typeface="Wingdings" panose="05000000000000000000" pitchFamily="2" charset="2"/>
              <a:buChar char="à"/>
            </a:pPr>
            <a:r>
              <a:rPr lang="fr-FR" sz="2000" b="1" dirty="0"/>
              <a:t>Présence confirmée des 4 sp. N2000 + autres </a:t>
            </a:r>
            <a:r>
              <a:rPr lang="fr-FR" sz="2000" b="1" dirty="0" err="1"/>
              <a:t>sp</a:t>
            </a:r>
            <a:r>
              <a:rPr lang="fr-FR" sz="2000" b="1" dirty="0"/>
              <a:t>. patrimoniales (BRO, ANG,</a:t>
            </a:r>
            <a:r>
              <a:rPr lang="fr-FR" sz="2000" dirty="0"/>
              <a:t> BAF, VAN, HOT, …)</a:t>
            </a:r>
          </a:p>
          <a:p>
            <a:pPr marL="342900" indent="-342900">
              <a:buFont typeface="Wingdings" panose="05000000000000000000" pitchFamily="2" charset="2"/>
              <a:buChar char="à"/>
            </a:pPr>
            <a:endParaRPr lang="fr-FR" sz="2000" dirty="0"/>
          </a:p>
          <a:p>
            <a:pPr marL="342900" indent="-342900">
              <a:buFont typeface="Wingdings" panose="05000000000000000000" pitchFamily="2" charset="2"/>
              <a:buChar char="à"/>
            </a:pPr>
            <a:endParaRPr lang="fr-FR" sz="2000" dirty="0"/>
          </a:p>
          <a:p>
            <a:pPr marL="342900" indent="-342900">
              <a:buFontTx/>
              <a:buChar char="-"/>
            </a:pPr>
            <a:endParaRPr lang="fr-FR" sz="2000" dirty="0">
              <a:highlight>
                <a:srgbClr val="FFFF00"/>
              </a:highlight>
            </a:endParaRPr>
          </a:p>
          <a:p>
            <a:endParaRPr lang="fr-FR" sz="2000" b="1" u="sng" dirty="0"/>
          </a:p>
        </p:txBody>
      </p:sp>
    </p:spTree>
    <p:extLst>
      <p:ext uri="{BB962C8B-B14F-4D97-AF65-F5344CB8AC3E}">
        <p14:creationId xmlns:p14="http://schemas.microsoft.com/office/powerpoint/2010/main" val="2109667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C0C1B-18E4-6890-4411-C03B03883E6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449268-EE6B-5337-BA42-45C82C0138CF}"/>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05573C81-395E-E947-DED5-1D2BDC36CB86}"/>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Engagement pour la gestion et la protection du milieu aquatique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41E9F593-753C-93BC-78AC-50630321E19C}"/>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3" name="ZoneTexte 2">
            <a:extLst>
              <a:ext uri="{FF2B5EF4-FFF2-40B4-BE49-F238E27FC236}">
                <a16:creationId xmlns:a16="http://schemas.microsoft.com/office/drawing/2014/main" id="{5617F645-07CE-6FFF-BF8E-124B568E1F53}"/>
              </a:ext>
            </a:extLst>
          </p:cNvPr>
          <p:cNvSpPr txBox="1"/>
          <p:nvPr/>
        </p:nvSpPr>
        <p:spPr>
          <a:xfrm>
            <a:off x="119892" y="1229296"/>
            <a:ext cx="11854344" cy="5047536"/>
          </a:xfrm>
          <a:prstGeom prst="rect">
            <a:avLst/>
          </a:prstGeom>
          <a:noFill/>
        </p:spPr>
        <p:txBody>
          <a:bodyPr wrap="square" rtlCol="0">
            <a:spAutoFit/>
          </a:bodyPr>
          <a:lstStyle/>
          <a:p>
            <a:pPr algn="ctr"/>
            <a:r>
              <a:rPr lang="fr-FR" sz="2800" b="1" dirty="0">
                <a:solidFill>
                  <a:srgbClr val="1C307E"/>
                </a:solidFill>
                <a:highlight>
                  <a:srgbClr val="FFFFCC"/>
                </a:highlight>
              </a:rPr>
              <a:t>Bassée = plus vaste zone humide sur la Seine Amont</a:t>
            </a:r>
          </a:p>
          <a:p>
            <a:endParaRPr lang="fr-FR" dirty="0"/>
          </a:p>
          <a:p>
            <a:r>
              <a:rPr lang="fr-FR" dirty="0"/>
              <a:t>En Seine-et-Marne :</a:t>
            </a:r>
          </a:p>
          <a:p>
            <a:endParaRPr lang="fr-FR" dirty="0"/>
          </a:p>
          <a:p>
            <a:r>
              <a:rPr lang="fr-FR" sz="2000" dirty="0"/>
              <a:t>2 sites Natura 2000 et </a:t>
            </a:r>
            <a:r>
              <a:rPr lang="fr-FR" sz="2000" b="1" dirty="0"/>
              <a:t>4</a:t>
            </a:r>
            <a:r>
              <a:rPr lang="fr-FR" sz="2000" dirty="0"/>
              <a:t> </a:t>
            </a:r>
            <a:r>
              <a:rPr lang="fr-FR" sz="2000" b="1" dirty="0"/>
              <a:t>espèces de poissons d’intérêt communautaires </a:t>
            </a:r>
            <a:r>
              <a:rPr lang="fr-FR" sz="2000" dirty="0"/>
              <a:t>: (</a:t>
            </a:r>
            <a:r>
              <a:rPr lang="fr-FR" sz="1400" dirty="0"/>
              <a:t>chabot, bouvière, loche de rivière et lamproie de Planer</a:t>
            </a:r>
            <a:r>
              <a:rPr lang="fr-FR" sz="2000" dirty="0"/>
              <a:t>)</a:t>
            </a:r>
          </a:p>
          <a:p>
            <a:pPr marL="342900" indent="-342900">
              <a:buFont typeface="Wingdings" panose="05000000000000000000" pitchFamily="2" charset="2"/>
              <a:buChar char="à"/>
            </a:pPr>
            <a:r>
              <a:rPr lang="fr-FR" sz="2000" b="1" dirty="0"/>
              <a:t>Présence confirmée des 4 sp. N2000 + autres </a:t>
            </a:r>
            <a:r>
              <a:rPr lang="fr-FR" sz="2000" b="1" dirty="0" err="1"/>
              <a:t>sp</a:t>
            </a:r>
            <a:r>
              <a:rPr lang="fr-FR" sz="2000" b="1" dirty="0"/>
              <a:t>. patrimoniales (BRO, ANG,</a:t>
            </a:r>
            <a:r>
              <a:rPr lang="fr-FR" sz="2000" dirty="0"/>
              <a:t> BAF, VAN, HOT, …)</a:t>
            </a:r>
          </a:p>
          <a:p>
            <a:pPr marL="342900" indent="-342900">
              <a:buFont typeface="Wingdings" panose="05000000000000000000" pitchFamily="2" charset="2"/>
              <a:buChar char="à"/>
            </a:pPr>
            <a:endParaRPr lang="fr-FR" sz="2000" dirty="0"/>
          </a:p>
          <a:p>
            <a:pPr marL="342900" indent="-342900">
              <a:buFont typeface="Wingdings" panose="05000000000000000000" pitchFamily="2" charset="2"/>
              <a:buChar char="à"/>
            </a:pPr>
            <a:endParaRPr lang="fr-FR" sz="2000" dirty="0"/>
          </a:p>
          <a:p>
            <a:r>
              <a:rPr lang="fr-FR" sz="2000" dirty="0"/>
              <a:t>Pêche de loisir très implantée :</a:t>
            </a:r>
          </a:p>
          <a:p>
            <a:endParaRPr lang="fr-FR" sz="2000" dirty="0"/>
          </a:p>
          <a:p>
            <a:pPr marL="342900" indent="-342900">
              <a:buFontTx/>
              <a:buChar char="-"/>
            </a:pPr>
            <a:r>
              <a:rPr lang="fr-FR" sz="2000" dirty="0"/>
              <a:t>5 AAPPMA</a:t>
            </a:r>
          </a:p>
          <a:p>
            <a:pPr marL="342900" indent="-342900">
              <a:buFontTx/>
              <a:buChar char="-"/>
            </a:pPr>
            <a:r>
              <a:rPr lang="fr-FR" sz="2000" dirty="0"/>
              <a:t>plus de 2200 pêcheurs (+ réciprocité)</a:t>
            </a:r>
          </a:p>
          <a:p>
            <a:pPr marL="342900" indent="-342900">
              <a:buFontTx/>
              <a:buChar char="-"/>
            </a:pPr>
            <a:r>
              <a:rPr lang="fr-FR" sz="2000" dirty="0"/>
              <a:t>81km de parcours « rivière » dont 7,7km en « carpe de nuit » et 25,8ha en plans d’eau</a:t>
            </a:r>
          </a:p>
          <a:p>
            <a:pPr marL="342900" indent="-342900">
              <a:buFontTx/>
              <a:buChar char="-"/>
            </a:pPr>
            <a:endParaRPr lang="fr-FR" sz="2000" dirty="0">
              <a:highlight>
                <a:srgbClr val="FFFF00"/>
              </a:highlight>
            </a:endParaRPr>
          </a:p>
          <a:p>
            <a:endParaRPr lang="fr-FR" sz="2000" b="1" u="sng" dirty="0"/>
          </a:p>
        </p:txBody>
      </p:sp>
      <p:pic>
        <p:nvPicPr>
          <p:cNvPr id="9" name="Image 8" descr="Une image contenant croquis, logo, Graphique, clipart&#10;&#10;Le contenu généré par l’IA peut être incorrect.">
            <a:extLst>
              <a:ext uri="{FF2B5EF4-FFF2-40B4-BE49-F238E27FC236}">
                <a16:creationId xmlns:a16="http://schemas.microsoft.com/office/drawing/2014/main" id="{55502BAF-2A81-504D-E61C-06ED104B7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481" y="4179772"/>
            <a:ext cx="860488" cy="816104"/>
          </a:xfrm>
          <a:prstGeom prst="rect">
            <a:avLst/>
          </a:prstGeom>
        </p:spPr>
      </p:pic>
      <p:pic>
        <p:nvPicPr>
          <p:cNvPr id="10" name="Image 9" descr="Une image contenant texte, dessin humoristique, Graphique, logo&#10;&#10;Le contenu généré par l’IA peut être incorrect.">
            <a:extLst>
              <a:ext uri="{FF2B5EF4-FFF2-40B4-BE49-F238E27FC236}">
                <a16:creationId xmlns:a16="http://schemas.microsoft.com/office/drawing/2014/main" id="{1828828D-0B4A-3DC9-CC89-1113C67E1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5864" y="4179772"/>
            <a:ext cx="813838" cy="816105"/>
          </a:xfrm>
          <a:prstGeom prst="rect">
            <a:avLst/>
          </a:prstGeom>
        </p:spPr>
      </p:pic>
      <p:pic>
        <p:nvPicPr>
          <p:cNvPr id="11" name="Image 10" descr="Une image contenant dessin humoristique, symbole, Graphique&#10;&#10;Le contenu généré par l’IA peut être incorrect.">
            <a:extLst>
              <a:ext uri="{FF2B5EF4-FFF2-40B4-BE49-F238E27FC236}">
                <a16:creationId xmlns:a16="http://schemas.microsoft.com/office/drawing/2014/main" id="{C68C8CDF-5D64-1E8C-A092-2938451220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2357" y="4179772"/>
            <a:ext cx="941875" cy="816104"/>
          </a:xfrm>
          <a:prstGeom prst="rect">
            <a:avLst/>
          </a:prstGeom>
        </p:spPr>
      </p:pic>
      <p:pic>
        <p:nvPicPr>
          <p:cNvPr id="12" name="Image 11" descr="Une image contenant croquis, Graphique, logo, clipart&#10;&#10;Le contenu généré par l’IA peut être incorrect.">
            <a:extLst>
              <a:ext uri="{FF2B5EF4-FFF2-40B4-BE49-F238E27FC236}">
                <a16:creationId xmlns:a16="http://schemas.microsoft.com/office/drawing/2014/main" id="{96FA1500-772A-A8AB-9EC7-7181D280B6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5356" y="4179772"/>
            <a:ext cx="860488" cy="816104"/>
          </a:xfrm>
          <a:prstGeom prst="roundRect">
            <a:avLst>
              <a:gd name="adj" fmla="val 32773"/>
            </a:avLst>
          </a:prstGeom>
        </p:spPr>
      </p:pic>
      <p:pic>
        <p:nvPicPr>
          <p:cNvPr id="13" name="Image 12" descr="Une image contenant texte, Police, écriture manuscrite, calligraphie&#10;&#10;Le contenu généré par l’IA peut être incorrect.">
            <a:extLst>
              <a:ext uri="{FF2B5EF4-FFF2-40B4-BE49-F238E27FC236}">
                <a16:creationId xmlns:a16="http://schemas.microsoft.com/office/drawing/2014/main" id="{642A0A8F-4645-4155-1DB7-B1CBB07A06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2873" y="4255007"/>
            <a:ext cx="1005953" cy="646594"/>
          </a:xfrm>
          <a:prstGeom prst="rect">
            <a:avLst/>
          </a:prstGeom>
        </p:spPr>
      </p:pic>
    </p:spTree>
    <p:extLst>
      <p:ext uri="{BB962C8B-B14F-4D97-AF65-F5344CB8AC3E}">
        <p14:creationId xmlns:p14="http://schemas.microsoft.com/office/powerpoint/2010/main" val="2946606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14DF1-B6EA-F5C0-C6FE-B34AFF9DF0F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162C847-1128-F2F6-1B0C-9755D4CFB292}"/>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C5F87270-3AEB-308B-BA1F-52E0F5300FFE}"/>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Engagement pour la gestion et la protection du milieu aquatique</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A786CC1D-6C2D-5B82-7BC8-4BF6563A5B0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3" name="ZoneTexte 2">
            <a:extLst>
              <a:ext uri="{FF2B5EF4-FFF2-40B4-BE49-F238E27FC236}">
                <a16:creationId xmlns:a16="http://schemas.microsoft.com/office/drawing/2014/main" id="{CDCE56AC-B142-A745-ED9E-9BBB490AD66E}"/>
              </a:ext>
            </a:extLst>
          </p:cNvPr>
          <p:cNvSpPr txBox="1"/>
          <p:nvPr/>
        </p:nvSpPr>
        <p:spPr>
          <a:xfrm>
            <a:off x="119892" y="1229296"/>
            <a:ext cx="11854344" cy="5047536"/>
          </a:xfrm>
          <a:prstGeom prst="rect">
            <a:avLst/>
          </a:prstGeom>
          <a:noFill/>
        </p:spPr>
        <p:txBody>
          <a:bodyPr wrap="square" rtlCol="0">
            <a:spAutoFit/>
          </a:bodyPr>
          <a:lstStyle/>
          <a:p>
            <a:pPr algn="ctr"/>
            <a:r>
              <a:rPr lang="fr-FR" sz="2800" b="1" dirty="0">
                <a:solidFill>
                  <a:srgbClr val="1C307E"/>
                </a:solidFill>
                <a:highlight>
                  <a:srgbClr val="FFFFCC"/>
                </a:highlight>
              </a:rPr>
              <a:t>Bassée = plus vaste zone humide sur la Seine Amont</a:t>
            </a:r>
          </a:p>
          <a:p>
            <a:endParaRPr lang="fr-FR" dirty="0"/>
          </a:p>
          <a:p>
            <a:r>
              <a:rPr lang="fr-FR" dirty="0"/>
              <a:t>En Seine-et-Marne :</a:t>
            </a:r>
          </a:p>
          <a:p>
            <a:endParaRPr lang="fr-FR" dirty="0"/>
          </a:p>
          <a:p>
            <a:r>
              <a:rPr lang="fr-FR" sz="2000" dirty="0"/>
              <a:t>2 sites Natura 2000 et </a:t>
            </a:r>
            <a:r>
              <a:rPr lang="fr-FR" sz="2000" b="1" dirty="0"/>
              <a:t>4</a:t>
            </a:r>
            <a:r>
              <a:rPr lang="fr-FR" sz="2000" dirty="0"/>
              <a:t> </a:t>
            </a:r>
            <a:r>
              <a:rPr lang="fr-FR" sz="2000" b="1" dirty="0"/>
              <a:t>espèces de poissons d’intérêt communautaires </a:t>
            </a:r>
            <a:r>
              <a:rPr lang="fr-FR" sz="2000" dirty="0"/>
              <a:t>: (</a:t>
            </a:r>
            <a:r>
              <a:rPr lang="fr-FR" sz="1400" dirty="0"/>
              <a:t>chabot, bouvière, loche de rivière et lamproie de Planer</a:t>
            </a:r>
            <a:r>
              <a:rPr lang="fr-FR" sz="2000" dirty="0"/>
              <a:t>)</a:t>
            </a:r>
          </a:p>
          <a:p>
            <a:pPr marL="342900" indent="-342900">
              <a:buFont typeface="Wingdings" panose="05000000000000000000" pitchFamily="2" charset="2"/>
              <a:buChar char="à"/>
            </a:pPr>
            <a:r>
              <a:rPr lang="fr-FR" sz="2000" b="1" dirty="0"/>
              <a:t>Présence confirmée des 4 sp. N2000 + autres </a:t>
            </a:r>
            <a:r>
              <a:rPr lang="fr-FR" sz="2000" b="1" dirty="0" err="1"/>
              <a:t>sp</a:t>
            </a:r>
            <a:r>
              <a:rPr lang="fr-FR" sz="2000" b="1" dirty="0"/>
              <a:t>. patrimoniales (BRO, ANG,</a:t>
            </a:r>
            <a:r>
              <a:rPr lang="fr-FR" sz="2000" dirty="0"/>
              <a:t> BAF, VAN, HOT, …)</a:t>
            </a:r>
          </a:p>
          <a:p>
            <a:pPr marL="342900" indent="-342900">
              <a:buFont typeface="Wingdings" panose="05000000000000000000" pitchFamily="2" charset="2"/>
              <a:buChar char="à"/>
            </a:pPr>
            <a:endParaRPr lang="fr-FR" sz="2000" dirty="0"/>
          </a:p>
          <a:p>
            <a:pPr marL="342900" indent="-342900">
              <a:buFont typeface="Wingdings" panose="05000000000000000000" pitchFamily="2" charset="2"/>
              <a:buChar char="à"/>
            </a:pPr>
            <a:endParaRPr lang="fr-FR" sz="2000" dirty="0"/>
          </a:p>
          <a:p>
            <a:r>
              <a:rPr lang="fr-FR" sz="2000" dirty="0"/>
              <a:t>Pêche de loisir très implantée :</a:t>
            </a:r>
          </a:p>
          <a:p>
            <a:endParaRPr lang="fr-FR" sz="2000" dirty="0"/>
          </a:p>
          <a:p>
            <a:pPr marL="342900" indent="-342900">
              <a:buFontTx/>
              <a:buChar char="-"/>
            </a:pPr>
            <a:r>
              <a:rPr lang="fr-FR" sz="2000" dirty="0"/>
              <a:t>5 AAPPMA</a:t>
            </a:r>
          </a:p>
          <a:p>
            <a:pPr marL="342900" indent="-342900">
              <a:buFontTx/>
              <a:buChar char="-"/>
            </a:pPr>
            <a:r>
              <a:rPr lang="fr-FR" sz="2000" dirty="0"/>
              <a:t>plus de 2200 pêcheurs (+ réciprocité)</a:t>
            </a:r>
          </a:p>
          <a:p>
            <a:pPr marL="342900" indent="-342900">
              <a:buFontTx/>
              <a:buChar char="-"/>
            </a:pPr>
            <a:r>
              <a:rPr lang="fr-FR" sz="2000" dirty="0"/>
              <a:t>81km de parcours « rivière » dont 7,7km en « carpe de nuit » et 25,8ha en plans d’eau</a:t>
            </a:r>
          </a:p>
          <a:p>
            <a:pPr marL="342900" indent="-342900">
              <a:buFontTx/>
              <a:buChar char="-"/>
            </a:pPr>
            <a:endParaRPr lang="fr-FR" sz="2000" dirty="0">
              <a:highlight>
                <a:srgbClr val="FFFF00"/>
              </a:highlight>
            </a:endParaRPr>
          </a:p>
          <a:p>
            <a:endParaRPr lang="fr-FR" sz="2000" b="1" u="sng" dirty="0"/>
          </a:p>
        </p:txBody>
      </p:sp>
      <p:sp>
        <p:nvSpPr>
          <p:cNvPr id="7" name="ZoneTexte 6">
            <a:extLst>
              <a:ext uri="{FF2B5EF4-FFF2-40B4-BE49-F238E27FC236}">
                <a16:creationId xmlns:a16="http://schemas.microsoft.com/office/drawing/2014/main" id="{0F8B2C9F-099C-167D-80BD-D4BC1B2B292C}"/>
              </a:ext>
            </a:extLst>
          </p:cNvPr>
          <p:cNvSpPr txBox="1"/>
          <p:nvPr/>
        </p:nvSpPr>
        <p:spPr>
          <a:xfrm>
            <a:off x="217764" y="5745839"/>
            <a:ext cx="11756472" cy="954107"/>
          </a:xfrm>
          <a:prstGeom prst="rect">
            <a:avLst/>
          </a:prstGeom>
          <a:noFill/>
        </p:spPr>
        <p:txBody>
          <a:bodyPr wrap="square">
            <a:spAutoFit/>
          </a:bodyPr>
          <a:lstStyle/>
          <a:p>
            <a:pPr algn="ctr"/>
            <a:r>
              <a:rPr lang="fr-FR" sz="2800" b="1" dirty="0">
                <a:solidFill>
                  <a:srgbClr val="1C307E"/>
                </a:solidFill>
              </a:rPr>
              <a:t>La Fédération veille à la prise en compte des enjeux relatifs aux milieux aquatiques et de la pêche de loisir.</a:t>
            </a:r>
          </a:p>
        </p:txBody>
      </p:sp>
      <p:pic>
        <p:nvPicPr>
          <p:cNvPr id="9" name="Image 8" descr="Une image contenant croquis, logo, Graphique, clipart&#10;&#10;Le contenu généré par l’IA peut être incorrect.">
            <a:extLst>
              <a:ext uri="{FF2B5EF4-FFF2-40B4-BE49-F238E27FC236}">
                <a16:creationId xmlns:a16="http://schemas.microsoft.com/office/drawing/2014/main" id="{70BEDF15-79FA-8306-FA3E-E04F85A11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481" y="4179772"/>
            <a:ext cx="860488" cy="816104"/>
          </a:xfrm>
          <a:prstGeom prst="rect">
            <a:avLst/>
          </a:prstGeom>
        </p:spPr>
      </p:pic>
      <p:pic>
        <p:nvPicPr>
          <p:cNvPr id="10" name="Image 9" descr="Une image contenant texte, dessin humoristique, Graphique, logo&#10;&#10;Le contenu généré par l’IA peut être incorrect.">
            <a:extLst>
              <a:ext uri="{FF2B5EF4-FFF2-40B4-BE49-F238E27FC236}">
                <a16:creationId xmlns:a16="http://schemas.microsoft.com/office/drawing/2014/main" id="{CA982CF2-B986-AC5D-60BD-7EF096EA5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5864" y="4179772"/>
            <a:ext cx="813838" cy="816105"/>
          </a:xfrm>
          <a:prstGeom prst="rect">
            <a:avLst/>
          </a:prstGeom>
        </p:spPr>
      </p:pic>
      <p:pic>
        <p:nvPicPr>
          <p:cNvPr id="11" name="Image 10" descr="Une image contenant dessin humoristique, symbole, Graphique&#10;&#10;Le contenu généré par l’IA peut être incorrect.">
            <a:extLst>
              <a:ext uri="{FF2B5EF4-FFF2-40B4-BE49-F238E27FC236}">
                <a16:creationId xmlns:a16="http://schemas.microsoft.com/office/drawing/2014/main" id="{64D01DA8-224B-61FA-648D-04A0AC3F7F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2357" y="4179772"/>
            <a:ext cx="941875" cy="816104"/>
          </a:xfrm>
          <a:prstGeom prst="rect">
            <a:avLst/>
          </a:prstGeom>
        </p:spPr>
      </p:pic>
      <p:pic>
        <p:nvPicPr>
          <p:cNvPr id="12" name="Image 11" descr="Une image contenant croquis, Graphique, logo, clipart&#10;&#10;Le contenu généré par l’IA peut être incorrect.">
            <a:extLst>
              <a:ext uri="{FF2B5EF4-FFF2-40B4-BE49-F238E27FC236}">
                <a16:creationId xmlns:a16="http://schemas.microsoft.com/office/drawing/2014/main" id="{A7AF2D1A-E22F-D3D4-AD2B-B446A0AEF1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5356" y="4179772"/>
            <a:ext cx="860488" cy="816104"/>
          </a:xfrm>
          <a:prstGeom prst="roundRect">
            <a:avLst>
              <a:gd name="adj" fmla="val 32773"/>
            </a:avLst>
          </a:prstGeom>
        </p:spPr>
      </p:pic>
      <p:pic>
        <p:nvPicPr>
          <p:cNvPr id="13" name="Image 12" descr="Une image contenant texte, Police, écriture manuscrite, calligraphie&#10;&#10;Le contenu généré par l’IA peut être incorrect.">
            <a:extLst>
              <a:ext uri="{FF2B5EF4-FFF2-40B4-BE49-F238E27FC236}">
                <a16:creationId xmlns:a16="http://schemas.microsoft.com/office/drawing/2014/main" id="{A83B437A-B9D6-288B-708B-68B6481826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2873" y="4255007"/>
            <a:ext cx="1005953" cy="646594"/>
          </a:xfrm>
          <a:prstGeom prst="rect">
            <a:avLst/>
          </a:prstGeom>
        </p:spPr>
      </p:pic>
    </p:spTree>
    <p:extLst>
      <p:ext uri="{BB962C8B-B14F-4D97-AF65-F5344CB8AC3E}">
        <p14:creationId xmlns:p14="http://schemas.microsoft.com/office/powerpoint/2010/main" val="371682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8F783-3859-1313-1078-E50C6A71A5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0425345-11E3-08C4-5D8D-8D902C902890}"/>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45E07A81-428A-FE9E-9FD8-5D3845747AF3}"/>
              </a:ext>
            </a:extLst>
          </p:cNvPr>
          <p:cNvSpPr>
            <a:spLocks noGrp="1"/>
          </p:cNvSpPr>
          <p:nvPr>
            <p:ph type="title"/>
          </p:nvPr>
        </p:nvSpPr>
        <p:spPr>
          <a:xfrm>
            <a:off x="48151" y="-2706"/>
            <a:ext cx="11256081" cy="926779"/>
          </a:xfrm>
        </p:spPr>
        <p:txBody>
          <a:bodyPr>
            <a:normAutofit/>
          </a:bodyPr>
          <a:lstStyle/>
          <a:p>
            <a:r>
              <a:rPr lang="fr-FR" b="1" i="1" dirty="0">
                <a:solidFill>
                  <a:srgbClr val="FFFFFF"/>
                </a:solidFill>
                <a:effectLst/>
              </a:rPr>
              <a:t>Merci pour votre attention</a:t>
            </a:r>
            <a:endParaRPr lang="fr-FR"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A587820A-5759-B18B-CA5B-A4587C6A55E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pic>
        <p:nvPicPr>
          <p:cNvPr id="6" name="Image 5" descr="Une image contenant motif, carré, pixel&#10;&#10;Le contenu généré par l’IA peut être incorrect.">
            <a:extLst>
              <a:ext uri="{FF2B5EF4-FFF2-40B4-BE49-F238E27FC236}">
                <a16:creationId xmlns:a16="http://schemas.microsoft.com/office/drawing/2014/main" id="{E50CD8BB-3583-D6C3-D1ED-F9EACE01C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7740" y="1365283"/>
            <a:ext cx="3456521" cy="3456521"/>
          </a:xfrm>
          <a:prstGeom prst="rect">
            <a:avLst/>
          </a:prstGeom>
        </p:spPr>
      </p:pic>
      <p:sp>
        <p:nvSpPr>
          <p:cNvPr id="7" name="ZoneTexte 6">
            <a:extLst>
              <a:ext uri="{FF2B5EF4-FFF2-40B4-BE49-F238E27FC236}">
                <a16:creationId xmlns:a16="http://schemas.microsoft.com/office/drawing/2014/main" id="{6D202AC7-1729-7E26-365F-2C46B17F678A}"/>
              </a:ext>
            </a:extLst>
          </p:cNvPr>
          <p:cNvSpPr txBox="1"/>
          <p:nvPr/>
        </p:nvSpPr>
        <p:spPr>
          <a:xfrm>
            <a:off x="2615803" y="971711"/>
            <a:ext cx="6769894" cy="584775"/>
          </a:xfrm>
          <a:prstGeom prst="rect">
            <a:avLst/>
          </a:prstGeom>
          <a:noFill/>
        </p:spPr>
        <p:txBody>
          <a:bodyPr wrap="square">
            <a:spAutoFit/>
          </a:bodyPr>
          <a:lstStyle/>
          <a:p>
            <a:pPr algn="ctr"/>
            <a:r>
              <a:rPr lang="fr-FR" sz="3200" b="1" i="0" dirty="0">
                <a:solidFill>
                  <a:srgbClr val="1C307E"/>
                </a:solidFill>
                <a:effectLst/>
              </a:rPr>
              <a:t>www.federationpeche77.fr</a:t>
            </a:r>
            <a:endParaRPr lang="fr-FR" sz="3200" dirty="0">
              <a:solidFill>
                <a:srgbClr val="1C307E"/>
              </a:solidFill>
            </a:endParaRPr>
          </a:p>
        </p:txBody>
      </p:sp>
      <p:grpSp>
        <p:nvGrpSpPr>
          <p:cNvPr id="8" name="Groupe 7">
            <a:extLst>
              <a:ext uri="{FF2B5EF4-FFF2-40B4-BE49-F238E27FC236}">
                <a16:creationId xmlns:a16="http://schemas.microsoft.com/office/drawing/2014/main" id="{1B2B70AF-A0EE-6BEB-E3A4-80C3B439B192}"/>
              </a:ext>
            </a:extLst>
          </p:cNvPr>
          <p:cNvGrpSpPr/>
          <p:nvPr/>
        </p:nvGrpSpPr>
        <p:grpSpPr>
          <a:xfrm>
            <a:off x="0" y="1037611"/>
            <a:ext cx="4267200" cy="3301701"/>
            <a:chOff x="-1754075" y="2370663"/>
            <a:chExt cx="6112005" cy="4348773"/>
          </a:xfrm>
        </p:grpSpPr>
        <p:pic>
          <p:nvPicPr>
            <p:cNvPr id="10" name="Image 9" descr="Une image contenant clipart, dessin humoristique, art&#10;&#10;Description générée automatiquement">
              <a:extLst>
                <a:ext uri="{FF2B5EF4-FFF2-40B4-BE49-F238E27FC236}">
                  <a16:creationId xmlns:a16="http://schemas.microsoft.com/office/drawing/2014/main" id="{6DB4D223-D412-D420-2988-DA992C200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4075" y="2370663"/>
              <a:ext cx="6112005" cy="4348773"/>
            </a:xfrm>
            <a:prstGeom prst="rect">
              <a:avLst/>
            </a:prstGeom>
          </p:spPr>
        </p:pic>
        <p:sp>
          <p:nvSpPr>
            <p:cNvPr id="13" name="ZoneTexte 12">
              <a:extLst>
                <a:ext uri="{FF2B5EF4-FFF2-40B4-BE49-F238E27FC236}">
                  <a16:creationId xmlns:a16="http://schemas.microsoft.com/office/drawing/2014/main" id="{B081EA00-BB0E-616D-5AE7-00E1612C4988}"/>
                </a:ext>
              </a:extLst>
            </p:cNvPr>
            <p:cNvSpPr txBox="1"/>
            <p:nvPr/>
          </p:nvSpPr>
          <p:spPr>
            <a:xfrm rot="20828341">
              <a:off x="-1303406" y="2786124"/>
              <a:ext cx="3033781" cy="1418837"/>
            </a:xfrm>
            <a:prstGeom prst="rect">
              <a:avLst/>
            </a:prstGeom>
            <a:noFill/>
          </p:spPr>
          <p:txBody>
            <a:bodyPr wrap="square" rtlCol="0">
              <a:spAutoFit/>
            </a:bodyPr>
            <a:lstStyle/>
            <a:p>
              <a:pPr algn="ctr"/>
              <a:r>
                <a:rPr lang="fr-FR" sz="1600" b="1" dirty="0">
                  <a:solidFill>
                    <a:schemeClr val="bg1"/>
                  </a:solidFill>
                </a:rPr>
                <a:t>Pour en savoir plus sur la Fédération, son réseau et ses missions…</a:t>
              </a:r>
              <a:endParaRPr lang="fr-FR" sz="1600" i="1" dirty="0">
                <a:solidFill>
                  <a:schemeClr val="bg1"/>
                </a:solidFill>
              </a:endParaRPr>
            </a:p>
          </p:txBody>
        </p:sp>
      </p:grpSp>
      <p:pic>
        <p:nvPicPr>
          <p:cNvPr id="5" name="Image 4" descr="Une image contenant texte, oiseau, capture d’écran, poisson&#10;&#10;Le contenu généré par l’IA peut être incorrect.">
            <a:extLst>
              <a:ext uri="{FF2B5EF4-FFF2-40B4-BE49-F238E27FC236}">
                <a16:creationId xmlns:a16="http://schemas.microsoft.com/office/drawing/2014/main" id="{74B69E78-3303-C106-51BF-BAA4A0331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4151" y="4994426"/>
            <a:ext cx="1260000" cy="1782091"/>
          </a:xfrm>
          <a:prstGeom prst="rect">
            <a:avLst/>
          </a:prstGeom>
          <a:effectLst>
            <a:outerShdw blurRad="50800" dist="38100" dir="2700000" algn="tl" rotWithShape="0">
              <a:prstClr val="black">
                <a:alpha val="40000"/>
              </a:prstClr>
            </a:outerShdw>
          </a:effectLst>
        </p:spPr>
      </p:pic>
      <p:pic>
        <p:nvPicPr>
          <p:cNvPr id="11" name="Image 10" descr="Une image contenant texte, personne, plein air, habits&#10;&#10;Le contenu généré par l’IA peut être incorrect.">
            <a:extLst>
              <a:ext uri="{FF2B5EF4-FFF2-40B4-BE49-F238E27FC236}">
                <a16:creationId xmlns:a16="http://schemas.microsoft.com/office/drawing/2014/main" id="{155BEE7D-4E47-EB37-355E-492B17BAB8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171" y="4994362"/>
            <a:ext cx="1260000" cy="1782155"/>
          </a:xfrm>
          <a:prstGeom prst="rect">
            <a:avLst/>
          </a:prstGeom>
          <a:effectLst>
            <a:outerShdw blurRad="50800" dist="38100" dir="2700000" algn="tl" rotWithShape="0">
              <a:prstClr val="black">
                <a:alpha val="40000"/>
              </a:prstClr>
            </a:outerShdw>
          </a:effectLst>
        </p:spPr>
      </p:pic>
      <p:pic>
        <p:nvPicPr>
          <p:cNvPr id="14" name="Image 13" descr="Une image contenant texte, eau, lac, plein air&#10;&#10;Le contenu généré par l’IA peut être incorrect.">
            <a:extLst>
              <a:ext uri="{FF2B5EF4-FFF2-40B4-BE49-F238E27FC236}">
                <a16:creationId xmlns:a16="http://schemas.microsoft.com/office/drawing/2014/main" id="{737B8E30-B0C7-2802-DC49-7EA725A01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0156" y="4989354"/>
            <a:ext cx="1260000" cy="1787163"/>
          </a:xfrm>
          <a:prstGeom prst="rect">
            <a:avLst/>
          </a:prstGeom>
          <a:effectLst>
            <a:outerShdw blurRad="50800" dist="38100" dir="2700000" algn="tl" rotWithShape="0">
              <a:prstClr val="black">
                <a:alpha val="40000"/>
              </a:prstClr>
            </a:outerShdw>
          </a:effectLst>
        </p:spPr>
      </p:pic>
      <p:pic>
        <p:nvPicPr>
          <p:cNvPr id="17" name="Image 16" descr="Une image contenant texte, habits, personne, affiche&#10;&#10;Le contenu généré par l’IA peut être incorrect.">
            <a:extLst>
              <a:ext uri="{FF2B5EF4-FFF2-40B4-BE49-F238E27FC236}">
                <a16:creationId xmlns:a16="http://schemas.microsoft.com/office/drawing/2014/main" id="{8B9F8561-A51E-ECF6-A0C3-339A155D66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71" y="3034767"/>
            <a:ext cx="1260000" cy="1759061"/>
          </a:xfrm>
          <a:prstGeom prst="rect">
            <a:avLst/>
          </a:prstGeom>
          <a:effectLst>
            <a:outerShdw blurRad="50800" dist="38100" dir="2700000" algn="tl" rotWithShape="0">
              <a:prstClr val="black">
                <a:alpha val="40000"/>
              </a:prstClr>
            </a:outerShdw>
          </a:effectLst>
        </p:spPr>
      </p:pic>
      <p:pic>
        <p:nvPicPr>
          <p:cNvPr id="21" name="Image 20" descr="Une image contenant plein air, texte, arbre, capture d’écran&#10;&#10;Le contenu généré par l’IA peut être incorrect.">
            <a:extLst>
              <a:ext uri="{FF2B5EF4-FFF2-40B4-BE49-F238E27FC236}">
                <a16:creationId xmlns:a16="http://schemas.microsoft.com/office/drawing/2014/main" id="{CAAF6ACC-F4FF-56C3-4AC6-4098F20DF4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2166" y="5002546"/>
            <a:ext cx="1260000" cy="1773971"/>
          </a:xfrm>
          <a:prstGeom prst="rect">
            <a:avLst/>
          </a:prstGeom>
          <a:effectLst>
            <a:outerShdw blurRad="50800" dist="38100" dir="2700000" algn="tl" rotWithShape="0">
              <a:prstClr val="black">
                <a:alpha val="40000"/>
              </a:prstClr>
            </a:outerShdw>
          </a:effectLst>
        </p:spPr>
      </p:pic>
      <p:pic>
        <p:nvPicPr>
          <p:cNvPr id="23" name="Image 22" descr="Une image contenant texte, arbre, plein air, capture d’écran&#10;&#10;Le contenu généré par l’IA peut être incorrect.">
            <a:extLst>
              <a:ext uri="{FF2B5EF4-FFF2-40B4-BE49-F238E27FC236}">
                <a16:creationId xmlns:a16="http://schemas.microsoft.com/office/drawing/2014/main" id="{C0DF34ED-DE64-0EF6-094D-FDEFFB4E8D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62141" y="4995969"/>
            <a:ext cx="1260000" cy="1780548"/>
          </a:xfrm>
          <a:prstGeom prst="rect">
            <a:avLst/>
          </a:prstGeom>
          <a:effectLst>
            <a:outerShdw blurRad="50800" dist="38100" dir="2700000" algn="tl" rotWithShape="0">
              <a:prstClr val="black">
                <a:alpha val="40000"/>
              </a:prstClr>
            </a:outerShdw>
          </a:effectLst>
        </p:spPr>
      </p:pic>
      <p:pic>
        <p:nvPicPr>
          <p:cNvPr id="25" name="Image 24" descr="Une image contenant texte, capture d’écran, arbre, eau&#10;&#10;Le contenu généré par l’IA peut être incorrect.">
            <a:extLst>
              <a:ext uri="{FF2B5EF4-FFF2-40B4-BE49-F238E27FC236}">
                <a16:creationId xmlns:a16="http://schemas.microsoft.com/office/drawing/2014/main" id="{61BDEC2B-BB67-CA4A-2EEB-D560FEFE73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48146" y="4999419"/>
            <a:ext cx="1260000" cy="1777098"/>
          </a:xfrm>
          <a:prstGeom prst="rect">
            <a:avLst/>
          </a:prstGeom>
          <a:effectLst>
            <a:outerShdw blurRad="50800" dist="38100" dir="2700000" algn="tl" rotWithShape="0">
              <a:prstClr val="black">
                <a:alpha val="40000"/>
              </a:prstClr>
            </a:outerShdw>
          </a:effectLst>
        </p:spPr>
      </p:pic>
      <p:pic>
        <p:nvPicPr>
          <p:cNvPr id="27" name="Image 26" descr="Une image contenant texte, plein air, arbre, plante&#10;&#10;Le contenu généré par l’IA peut être incorrect.">
            <a:extLst>
              <a:ext uri="{FF2B5EF4-FFF2-40B4-BE49-F238E27FC236}">
                <a16:creationId xmlns:a16="http://schemas.microsoft.com/office/drawing/2014/main" id="{579CBC17-894A-0792-0923-1E777D275F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76138" y="4992813"/>
            <a:ext cx="1260000" cy="1783704"/>
          </a:xfrm>
          <a:prstGeom prst="rect">
            <a:avLst/>
          </a:prstGeom>
          <a:effectLst>
            <a:outerShdw blurRad="50800" dist="38100" dir="2700000" algn="tl" rotWithShape="0">
              <a:prstClr val="black">
                <a:alpha val="40000"/>
              </a:prstClr>
            </a:outerShdw>
          </a:effectLst>
        </p:spPr>
      </p:pic>
      <p:pic>
        <p:nvPicPr>
          <p:cNvPr id="29" name="Image 28" descr="Une image contenant texte, arbre, capture d’écran, eau&#10;&#10;Le contenu généré par l’IA peut être incorrect.">
            <a:extLst>
              <a:ext uri="{FF2B5EF4-FFF2-40B4-BE49-F238E27FC236}">
                <a16:creationId xmlns:a16="http://schemas.microsoft.com/office/drawing/2014/main" id="{E49A4366-E571-3178-856C-3AC639455A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08146" y="1362129"/>
            <a:ext cx="2424891" cy="3428545"/>
          </a:xfrm>
          <a:prstGeom prst="rect">
            <a:avLst/>
          </a:prstGeom>
          <a:effectLst>
            <a:outerShdw blurRad="50800" dist="38100" dir="2700000" algn="tl" rotWithShape="0">
              <a:prstClr val="black">
                <a:alpha val="40000"/>
              </a:prstClr>
            </a:outerShdw>
          </a:effectLst>
        </p:spPr>
      </p:pic>
      <p:pic>
        <p:nvPicPr>
          <p:cNvPr id="32" name="Image 31" descr="Une image contenant texte, Impression, Brochure, Produit en papier&#10;&#10;Le contenu généré par l’IA peut être incorrect.">
            <a:extLst>
              <a:ext uri="{FF2B5EF4-FFF2-40B4-BE49-F238E27FC236}">
                <a16:creationId xmlns:a16="http://schemas.microsoft.com/office/drawing/2014/main" id="{52521A87-4688-334F-71C7-D20B40D0093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06161" y="4995007"/>
            <a:ext cx="1260000" cy="1781510"/>
          </a:xfrm>
          <a:prstGeom prst="rect">
            <a:avLst/>
          </a:prstGeom>
          <a:effectLst>
            <a:outerShdw blurRad="50800" dist="38100" dir="2700000" algn="tl" rotWithShape="0">
              <a:prstClr val="black">
                <a:alpha val="40000"/>
              </a:prstClr>
            </a:outerShdw>
          </a:effectLst>
        </p:spPr>
      </p:pic>
      <p:sp>
        <p:nvSpPr>
          <p:cNvPr id="9" name="ZoneTexte 8">
            <a:extLst>
              <a:ext uri="{FF2B5EF4-FFF2-40B4-BE49-F238E27FC236}">
                <a16:creationId xmlns:a16="http://schemas.microsoft.com/office/drawing/2014/main" id="{2806BD49-A1F7-CF4A-E176-C88325DB5D2D}"/>
              </a:ext>
            </a:extLst>
          </p:cNvPr>
          <p:cNvSpPr txBox="1"/>
          <p:nvPr/>
        </p:nvSpPr>
        <p:spPr>
          <a:xfrm>
            <a:off x="1261018" y="4619670"/>
            <a:ext cx="8178276" cy="338554"/>
          </a:xfrm>
          <a:prstGeom prst="rect">
            <a:avLst/>
          </a:prstGeom>
          <a:noFill/>
        </p:spPr>
        <p:txBody>
          <a:bodyPr wrap="square">
            <a:spAutoFit/>
          </a:bodyPr>
          <a:lstStyle/>
          <a:p>
            <a:pPr algn="ctr"/>
            <a:r>
              <a:rPr lang="fr-FR" sz="1600" dirty="0">
                <a:solidFill>
                  <a:srgbClr val="1C2F7D"/>
                </a:solidFill>
                <a:latin typeface="Aptos" panose="020B0004020202020204" pitchFamily="34" charset="0"/>
              </a:rPr>
              <a:t>Plaquettes d’information disponibles </a:t>
            </a:r>
            <a:r>
              <a:rPr lang="fr-FR" sz="1600" b="0" i="0" u="none" strike="noStrike" baseline="0" dirty="0">
                <a:solidFill>
                  <a:srgbClr val="1C2F7D"/>
                </a:solidFill>
                <a:latin typeface="Aptos" panose="020B0004020202020204" pitchFamily="34" charset="0"/>
              </a:rPr>
              <a:t>en téléchargement sur notre site internet</a:t>
            </a:r>
            <a:endParaRPr lang="fr-FR" sz="1600" dirty="0"/>
          </a:p>
        </p:txBody>
      </p:sp>
    </p:spTree>
    <p:extLst>
      <p:ext uri="{BB962C8B-B14F-4D97-AF65-F5344CB8AC3E}">
        <p14:creationId xmlns:p14="http://schemas.microsoft.com/office/powerpoint/2010/main" val="1881441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6C812-DC6D-78A9-50AA-B3AEC40491D2}"/>
            </a:ext>
          </a:extLst>
        </p:cNvPr>
        <p:cNvGrpSpPr/>
        <p:nvPr/>
      </p:nvGrpSpPr>
      <p:grpSpPr>
        <a:xfrm>
          <a:off x="0" y="0"/>
          <a:ext cx="0" cy="0"/>
          <a:chOff x="0" y="0"/>
          <a:chExt cx="0" cy="0"/>
        </a:xfrm>
      </p:grpSpPr>
      <p:pic>
        <p:nvPicPr>
          <p:cNvPr id="103" name="Image 102" descr="Une image contenant texte, Brochure, Impression, Produit en papier&#10;&#10;Le contenu généré par l’IA peut être incorrect.">
            <a:extLst>
              <a:ext uri="{FF2B5EF4-FFF2-40B4-BE49-F238E27FC236}">
                <a16:creationId xmlns:a16="http://schemas.microsoft.com/office/drawing/2014/main" id="{D165ED03-096F-F0CB-23A2-5F7D5F8B5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863" y="2060865"/>
            <a:ext cx="2779589" cy="3930051"/>
          </a:xfrm>
          <a:prstGeom prst="rect">
            <a:avLst/>
          </a:prstGeom>
        </p:spPr>
      </p:pic>
      <p:graphicFrame>
        <p:nvGraphicFramePr>
          <p:cNvPr id="88" name="Graphique 87">
            <a:extLst>
              <a:ext uri="{FF2B5EF4-FFF2-40B4-BE49-F238E27FC236}">
                <a16:creationId xmlns:a16="http://schemas.microsoft.com/office/drawing/2014/main" id="{205766D1-A00F-99FD-2222-E637B4CE5287}"/>
              </a:ext>
            </a:extLst>
          </p:cNvPr>
          <p:cNvGraphicFramePr/>
          <p:nvPr>
            <p:extLst>
              <p:ext uri="{D42A27DB-BD31-4B8C-83A1-F6EECF244321}">
                <p14:modId xmlns:p14="http://schemas.microsoft.com/office/powerpoint/2010/main" val="3950302457"/>
              </p:ext>
            </p:extLst>
          </p:nvPr>
        </p:nvGraphicFramePr>
        <p:xfrm>
          <a:off x="0" y="895659"/>
          <a:ext cx="12192000" cy="5962341"/>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D31CBEDD-8416-C69F-24A9-774DF2493303}"/>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5401DD27-22E8-F2D7-9B2C-41BD2A78B07B}"/>
              </a:ext>
            </a:extLst>
          </p:cNvPr>
          <p:cNvSpPr>
            <a:spLocks noGrp="1"/>
          </p:cNvSpPr>
          <p:nvPr>
            <p:ph type="title"/>
          </p:nvPr>
        </p:nvSpPr>
        <p:spPr>
          <a:xfrm>
            <a:off x="48151" y="-2706"/>
            <a:ext cx="11256081" cy="926779"/>
          </a:xfrm>
        </p:spPr>
        <p:txBody>
          <a:bodyPr>
            <a:normAutofit/>
          </a:bodyPr>
          <a:lstStyle/>
          <a:p>
            <a:r>
              <a:rPr lang="fr-FR" b="1" i="1" dirty="0">
                <a:solidFill>
                  <a:srgbClr val="FFFFFF"/>
                </a:solidFill>
                <a:effectLst/>
              </a:rPr>
              <a:t>La carte de pêche en Seine-et-Marne</a:t>
            </a:r>
            <a:endParaRPr lang="fr-FR"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E8876CE3-DFA0-CB67-C2D3-4B6CB34C045B}"/>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89" name="ZoneTexte 88">
            <a:extLst>
              <a:ext uri="{FF2B5EF4-FFF2-40B4-BE49-F238E27FC236}">
                <a16:creationId xmlns:a16="http://schemas.microsoft.com/office/drawing/2014/main" id="{94A5CF30-06ED-0482-88D2-9E6759D79FC4}"/>
              </a:ext>
            </a:extLst>
          </p:cNvPr>
          <p:cNvSpPr txBox="1"/>
          <p:nvPr/>
        </p:nvSpPr>
        <p:spPr>
          <a:xfrm>
            <a:off x="461759" y="4647052"/>
            <a:ext cx="2594418" cy="1979549"/>
          </a:xfrm>
          <a:prstGeom prst="roundRect">
            <a:avLst/>
          </a:prstGeom>
          <a:noFill/>
          <a:ln w="38100">
            <a:solidFill>
              <a:schemeClr val="accent6"/>
            </a:solidFill>
          </a:ln>
        </p:spPr>
        <p:txBody>
          <a:bodyPr wrap="square">
            <a:spAutoFit/>
          </a:bodyPr>
          <a:lstStyle/>
          <a:p>
            <a:pPr algn="ctr">
              <a:lnSpc>
                <a:spcPts val="1200"/>
              </a:lnSpc>
            </a:pPr>
            <a:r>
              <a:rPr lang="fr-FR" sz="1200" b="0" i="0" dirty="0">
                <a:solidFill>
                  <a:srgbClr val="000000"/>
                </a:solidFill>
                <a:effectLst/>
              </a:rPr>
              <a:t>Elle permet de pêcher sur tous les parcours des associations réciprocitaires</a:t>
            </a:r>
            <a:endParaRPr lang="fr-FR" sz="1200" dirty="0">
              <a:solidFill>
                <a:srgbClr val="000000"/>
              </a:solidFill>
              <a:effectLst/>
            </a:endParaRPr>
          </a:p>
          <a:p>
            <a:pPr algn="ctr">
              <a:lnSpc>
                <a:spcPts val="1200"/>
              </a:lnSpc>
            </a:pPr>
            <a:r>
              <a:rPr lang="fr-FR" sz="1200" b="0" i="0" dirty="0">
                <a:solidFill>
                  <a:srgbClr val="000000"/>
                </a:solidFill>
                <a:effectLst/>
              </a:rPr>
              <a:t>des 91 départements adhérents aux groupements CHI / </a:t>
            </a:r>
            <a:r>
              <a:rPr lang="fr-FR" sz="1200" b="1" i="0" dirty="0">
                <a:solidFill>
                  <a:srgbClr val="000000"/>
                </a:solidFill>
                <a:effectLst/>
              </a:rPr>
              <a:t>EHGO</a:t>
            </a:r>
            <a:r>
              <a:rPr lang="fr-FR" sz="1200" b="0" i="0" dirty="0">
                <a:solidFill>
                  <a:srgbClr val="000000"/>
                </a:solidFill>
                <a:effectLst/>
              </a:rPr>
              <a:t> / URNE dans le respect de la réglementation de la pêche. Elle participe à l’acquisition des parcours de pêche et du droit de pêche afin de favoriser la réciprocité.</a:t>
            </a:r>
            <a:endParaRPr lang="fr-FR" sz="1200" dirty="0">
              <a:solidFill>
                <a:srgbClr val="000000"/>
              </a:solidFill>
              <a:effectLst/>
            </a:endParaRPr>
          </a:p>
        </p:txBody>
      </p:sp>
      <p:sp>
        <p:nvSpPr>
          <p:cNvPr id="90" name="ZoneTexte 89">
            <a:extLst>
              <a:ext uri="{FF2B5EF4-FFF2-40B4-BE49-F238E27FC236}">
                <a16:creationId xmlns:a16="http://schemas.microsoft.com/office/drawing/2014/main" id="{5E286B01-B488-44BC-212C-7181F73D9080}"/>
              </a:ext>
            </a:extLst>
          </p:cNvPr>
          <p:cNvSpPr txBox="1"/>
          <p:nvPr/>
        </p:nvSpPr>
        <p:spPr>
          <a:xfrm>
            <a:off x="324483" y="1481048"/>
            <a:ext cx="2868969" cy="2490327"/>
          </a:xfrm>
          <a:prstGeom prst="roundRect">
            <a:avLst/>
          </a:prstGeom>
          <a:noFill/>
          <a:ln w="38100">
            <a:solidFill>
              <a:srgbClr val="DEA400"/>
            </a:solidFill>
          </a:ln>
        </p:spPr>
        <p:txBody>
          <a:bodyPr wrap="square">
            <a:spAutoFit/>
          </a:bodyPr>
          <a:lstStyle/>
          <a:p>
            <a:pPr algn="ctr">
              <a:lnSpc>
                <a:spcPts val="1200"/>
              </a:lnSpc>
            </a:pPr>
            <a:r>
              <a:rPr lang="fr-FR" sz="1200" b="0" i="0" dirty="0">
                <a:solidFill>
                  <a:srgbClr val="000000"/>
                </a:solidFill>
                <a:effectLst/>
              </a:rPr>
              <a:t>Vous acquittez la Redevance Milieux Aquatiques (RMA) pour la protection des milieux aquatiques. Lorsqu’un adulte prend une carte personne majeure, une partie est versée directement à l’</a:t>
            </a:r>
            <a:r>
              <a:rPr lang="fr-FR" sz="1200" b="1" i="0" dirty="0">
                <a:solidFill>
                  <a:srgbClr val="000000"/>
                </a:solidFill>
                <a:effectLst/>
              </a:rPr>
              <a:t>Agence de l’eau</a:t>
            </a:r>
            <a:r>
              <a:rPr lang="fr-FR" sz="1200" b="0" i="0" dirty="0">
                <a:solidFill>
                  <a:srgbClr val="000000"/>
                </a:solidFill>
                <a:effectLst/>
              </a:rPr>
              <a:t>, soit environ 8 % du prix de la carte.</a:t>
            </a:r>
            <a:endParaRPr lang="fr-FR" sz="1200" dirty="0">
              <a:solidFill>
                <a:srgbClr val="000000"/>
              </a:solidFill>
              <a:effectLst/>
            </a:endParaRPr>
          </a:p>
          <a:p>
            <a:pPr algn="ctr">
              <a:lnSpc>
                <a:spcPts val="1200"/>
              </a:lnSpc>
            </a:pPr>
            <a:r>
              <a:rPr lang="fr-FR" sz="1200" b="0" i="0" dirty="0">
                <a:solidFill>
                  <a:srgbClr val="000000"/>
                </a:solidFill>
                <a:effectLst/>
              </a:rPr>
              <a:t>Cette Redevance Milieux Aquatiques (RMA) </a:t>
            </a:r>
            <a:r>
              <a:rPr lang="fr-FR" sz="1200" i="0" dirty="0">
                <a:solidFill>
                  <a:srgbClr val="000000"/>
                </a:solidFill>
                <a:effectLst/>
              </a:rPr>
              <a:t>est versée par toutes les Fédérations de pêche auprès de l’Agence de l’eau</a:t>
            </a:r>
            <a:r>
              <a:rPr lang="fr-FR" sz="1200" b="0" i="0" dirty="0">
                <a:solidFill>
                  <a:srgbClr val="000000"/>
                </a:solidFill>
                <a:effectLst/>
              </a:rPr>
              <a:t>, qui a pour mission de faciliter les actions en faveur des milieux aquatiques dans chaque bassin hydrographique.</a:t>
            </a:r>
            <a:endParaRPr lang="fr-FR" sz="1200" dirty="0">
              <a:solidFill>
                <a:srgbClr val="000000"/>
              </a:solidFill>
              <a:effectLst/>
            </a:endParaRPr>
          </a:p>
        </p:txBody>
      </p:sp>
      <p:sp>
        <p:nvSpPr>
          <p:cNvPr id="91" name="ZoneTexte 90">
            <a:extLst>
              <a:ext uri="{FF2B5EF4-FFF2-40B4-BE49-F238E27FC236}">
                <a16:creationId xmlns:a16="http://schemas.microsoft.com/office/drawing/2014/main" id="{85045CC2-2D9C-3EA1-DC71-A5D628E40FC1}"/>
              </a:ext>
            </a:extLst>
          </p:cNvPr>
          <p:cNvSpPr txBox="1"/>
          <p:nvPr/>
        </p:nvSpPr>
        <p:spPr>
          <a:xfrm>
            <a:off x="8684225" y="1621839"/>
            <a:ext cx="3131850" cy="1979549"/>
          </a:xfrm>
          <a:prstGeom prst="roundRect">
            <a:avLst/>
          </a:prstGeom>
          <a:noFill/>
          <a:ln w="38100">
            <a:solidFill>
              <a:srgbClr val="872D90"/>
            </a:solidFill>
          </a:ln>
        </p:spPr>
        <p:txBody>
          <a:bodyPr wrap="square">
            <a:spAutoFit/>
          </a:bodyPr>
          <a:lstStyle/>
          <a:p>
            <a:pPr algn="ctr">
              <a:lnSpc>
                <a:spcPts val="1200"/>
              </a:lnSpc>
            </a:pPr>
            <a:r>
              <a:rPr lang="fr-FR" sz="1200" b="0" i="0" dirty="0">
                <a:solidFill>
                  <a:srgbClr val="000000"/>
                </a:solidFill>
                <a:effectLst/>
              </a:rPr>
              <a:t>Une autre partie de la carte de pêche est versée au titre de la Cotisation Pêche Milieux Aquatiques (CPMA) auprès de la Fédération Nationale de la Pêche en France (FNPF). Elle est gérée par la </a:t>
            </a:r>
            <a:r>
              <a:rPr lang="fr-FR" sz="1200" b="1" i="0" dirty="0">
                <a:solidFill>
                  <a:srgbClr val="000000"/>
                </a:solidFill>
                <a:effectLst/>
              </a:rPr>
              <a:t>FNPF</a:t>
            </a:r>
            <a:r>
              <a:rPr lang="fr-FR" sz="1200" b="0" i="0" dirty="0">
                <a:solidFill>
                  <a:srgbClr val="000000"/>
                </a:solidFill>
                <a:effectLst/>
              </a:rPr>
              <a:t> qui représente la pêche de loisir auprès de multiples instances, telles que le Ministère de la Transition écologique, les groupes d’étude pêche à l’Assemblée Nationale et au Sénat, le Comité National de l’Eau, …</a:t>
            </a:r>
            <a:endParaRPr lang="fr-FR" sz="1200" dirty="0">
              <a:solidFill>
                <a:srgbClr val="000000"/>
              </a:solidFill>
              <a:effectLst/>
            </a:endParaRPr>
          </a:p>
        </p:txBody>
      </p:sp>
      <p:sp>
        <p:nvSpPr>
          <p:cNvPr id="92" name="ZoneTexte 91">
            <a:extLst>
              <a:ext uri="{FF2B5EF4-FFF2-40B4-BE49-F238E27FC236}">
                <a16:creationId xmlns:a16="http://schemas.microsoft.com/office/drawing/2014/main" id="{FD9889A6-0094-C23A-2BF2-F358D3039A81}"/>
              </a:ext>
            </a:extLst>
          </p:cNvPr>
          <p:cNvSpPr txBox="1"/>
          <p:nvPr/>
        </p:nvSpPr>
        <p:spPr>
          <a:xfrm>
            <a:off x="8776443" y="4254774"/>
            <a:ext cx="2947414" cy="1638534"/>
          </a:xfrm>
          <a:prstGeom prst="roundRect">
            <a:avLst/>
          </a:prstGeom>
          <a:noFill/>
          <a:ln w="38100">
            <a:solidFill>
              <a:srgbClr val="1C307E"/>
            </a:solidFill>
          </a:ln>
        </p:spPr>
        <p:txBody>
          <a:bodyPr wrap="square">
            <a:spAutoFit/>
          </a:bodyPr>
          <a:lstStyle/>
          <a:p>
            <a:pPr algn="ctr">
              <a:lnSpc>
                <a:spcPts val="1200"/>
              </a:lnSpc>
            </a:pPr>
            <a:r>
              <a:rPr lang="fr-FR" sz="1200" b="0" i="0" dirty="0">
                <a:solidFill>
                  <a:srgbClr val="000000"/>
                </a:solidFill>
                <a:effectLst/>
              </a:rPr>
              <a:t>La part de la </a:t>
            </a:r>
            <a:r>
              <a:rPr lang="fr-FR" sz="1200" b="1" i="0" dirty="0">
                <a:solidFill>
                  <a:srgbClr val="000000"/>
                </a:solidFill>
                <a:effectLst/>
              </a:rPr>
              <a:t>Fédération</a:t>
            </a:r>
            <a:r>
              <a:rPr lang="fr-FR" sz="1200" b="0" i="0" dirty="0">
                <a:solidFill>
                  <a:srgbClr val="000000"/>
                </a:solidFill>
                <a:effectLst/>
              </a:rPr>
              <a:t> départementale est propre à chaque département. Les missions des Fédérations s’articulent autour de trois grands axes : encadrer et développer la pêche de loisir, mener des actions d’éducation à l’environnement, veiller, protéger et restaurer le patrimoine piscicole et le milieu.</a:t>
            </a:r>
            <a:endParaRPr lang="fr-FR" sz="1200" dirty="0">
              <a:solidFill>
                <a:srgbClr val="000000"/>
              </a:solidFill>
              <a:effectLst/>
            </a:endParaRPr>
          </a:p>
        </p:txBody>
      </p:sp>
      <p:sp>
        <p:nvSpPr>
          <p:cNvPr id="93" name="ZoneTexte 92">
            <a:extLst>
              <a:ext uri="{FF2B5EF4-FFF2-40B4-BE49-F238E27FC236}">
                <a16:creationId xmlns:a16="http://schemas.microsoft.com/office/drawing/2014/main" id="{3BABAE7D-60A9-E110-DCA1-98D50710EB6C}"/>
              </a:ext>
            </a:extLst>
          </p:cNvPr>
          <p:cNvSpPr txBox="1"/>
          <p:nvPr/>
        </p:nvSpPr>
        <p:spPr>
          <a:xfrm>
            <a:off x="7395689" y="6190689"/>
            <a:ext cx="2947414" cy="616978"/>
          </a:xfrm>
          <a:prstGeom prst="roundRect">
            <a:avLst/>
          </a:prstGeom>
          <a:noFill/>
          <a:ln w="38100">
            <a:solidFill>
              <a:srgbClr val="C7D401"/>
            </a:solidFill>
          </a:ln>
        </p:spPr>
        <p:txBody>
          <a:bodyPr wrap="square">
            <a:spAutoFit/>
          </a:bodyPr>
          <a:lstStyle/>
          <a:p>
            <a:pPr algn="ctr">
              <a:lnSpc>
                <a:spcPts val="1200"/>
              </a:lnSpc>
            </a:pPr>
            <a:r>
              <a:rPr lang="fr-FR" sz="1200" b="0" i="0" dirty="0">
                <a:solidFill>
                  <a:srgbClr val="000000"/>
                </a:solidFill>
                <a:effectLst/>
              </a:rPr>
              <a:t>La part des </a:t>
            </a:r>
            <a:r>
              <a:rPr lang="fr-FR" sz="1200" b="1" i="0" dirty="0">
                <a:solidFill>
                  <a:srgbClr val="000000"/>
                </a:solidFill>
                <a:effectLst/>
              </a:rPr>
              <a:t>associations</a:t>
            </a:r>
            <a:r>
              <a:rPr lang="fr-FR" sz="1200" b="0" i="0" dirty="0">
                <a:solidFill>
                  <a:srgbClr val="000000"/>
                </a:solidFill>
                <a:effectLst/>
              </a:rPr>
              <a:t> est propre à chaque association locale, qui l’utilise à des fins de fonctionnement.</a:t>
            </a:r>
            <a:endParaRPr lang="fr-FR" sz="1200" dirty="0">
              <a:solidFill>
                <a:srgbClr val="000000"/>
              </a:solidFill>
              <a:effectLst/>
            </a:endParaRPr>
          </a:p>
        </p:txBody>
      </p:sp>
      <p:pic>
        <p:nvPicPr>
          <p:cNvPr id="95" name="Image 94" descr="Une image contenant texte, Police, Graphique, conception&#10;&#10;Le contenu généré par l’IA peut être incorrect.">
            <a:extLst>
              <a:ext uri="{FF2B5EF4-FFF2-40B4-BE49-F238E27FC236}">
                <a16:creationId xmlns:a16="http://schemas.microsoft.com/office/drawing/2014/main" id="{BB4B5C85-4DFE-59FC-90C3-5D994592D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2328" y="974415"/>
            <a:ext cx="1460608" cy="745372"/>
          </a:xfrm>
          <a:prstGeom prst="rect">
            <a:avLst/>
          </a:prstGeom>
        </p:spPr>
      </p:pic>
      <p:pic>
        <p:nvPicPr>
          <p:cNvPr id="97" name="Image 96" descr="Une image contenant Police, clipart, Graphique, carte&#10;&#10;Le contenu généré par l’IA peut être incorrect.">
            <a:extLst>
              <a:ext uri="{FF2B5EF4-FFF2-40B4-BE49-F238E27FC236}">
                <a16:creationId xmlns:a16="http://schemas.microsoft.com/office/drawing/2014/main" id="{A80AD840-0640-9950-E4D5-366DEABFEC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8562" y="5443635"/>
            <a:ext cx="1051487" cy="1285398"/>
          </a:xfrm>
          <a:prstGeom prst="rect">
            <a:avLst/>
          </a:prstGeom>
        </p:spPr>
      </p:pic>
      <p:pic>
        <p:nvPicPr>
          <p:cNvPr id="98" name="Image 97" descr="Une image contenant texte, Graphique, Police, graphisme&#10;&#10;Le contenu généré par l’IA peut être incorrect.">
            <a:extLst>
              <a:ext uri="{FF2B5EF4-FFF2-40B4-BE49-F238E27FC236}">
                <a16:creationId xmlns:a16="http://schemas.microsoft.com/office/drawing/2014/main" id="{3EACFECA-C788-17D9-7C94-AEFCD7671E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6016" y="974415"/>
            <a:ext cx="886781" cy="1057875"/>
          </a:xfrm>
          <a:prstGeom prst="rect">
            <a:avLst/>
          </a:prstGeom>
        </p:spPr>
      </p:pic>
      <p:pic>
        <p:nvPicPr>
          <p:cNvPr id="99" name="Image 98" descr="Une image contenant texte, Police, Graphique, graphisme&#10;&#10;Le contenu généré par l’IA peut être incorrect.">
            <a:extLst>
              <a:ext uri="{FF2B5EF4-FFF2-40B4-BE49-F238E27FC236}">
                <a16:creationId xmlns:a16="http://schemas.microsoft.com/office/drawing/2014/main" id="{D17B0B4F-B1FC-9D5E-9A44-6FA1D37E82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58832" y="5737685"/>
            <a:ext cx="836369" cy="983722"/>
          </a:xfrm>
          <a:prstGeom prst="rect">
            <a:avLst/>
          </a:prstGeom>
        </p:spPr>
      </p:pic>
      <p:pic>
        <p:nvPicPr>
          <p:cNvPr id="101" name="Image 100" descr="Une image contenant croquis, dessin, clipart, Graphique&#10;&#10;Le contenu généré par l’IA peut être incorrect.">
            <a:extLst>
              <a:ext uri="{FF2B5EF4-FFF2-40B4-BE49-F238E27FC236}">
                <a16:creationId xmlns:a16="http://schemas.microsoft.com/office/drawing/2014/main" id="{899EC4A8-0AB9-5B66-DEE6-69D21796EE15}"/>
              </a:ext>
            </a:extLst>
          </p:cNvPr>
          <p:cNvPicPr>
            <a:picLocks noChangeAspect="1"/>
          </p:cNvPicPr>
          <p:nvPr/>
        </p:nvPicPr>
        <p:blipFill>
          <a:blip r:embed="rId10">
            <a:extLst>
              <a:ext uri="{28A0092B-C50C-407E-A947-70E740481C1C}">
                <a14:useLocalDpi xmlns:a14="http://schemas.microsoft.com/office/drawing/2010/main" val="0"/>
              </a:ext>
            </a:extLst>
          </a:blip>
          <a:srcRect b="5800"/>
          <a:stretch/>
        </p:blipFill>
        <p:spPr>
          <a:xfrm>
            <a:off x="7911632" y="5383595"/>
            <a:ext cx="836369" cy="771050"/>
          </a:xfrm>
          <a:prstGeom prst="roundRect">
            <a:avLst>
              <a:gd name="adj" fmla="val 38030"/>
            </a:avLst>
          </a:prstGeom>
        </p:spPr>
      </p:pic>
    </p:spTree>
    <p:extLst>
      <p:ext uri="{BB962C8B-B14F-4D97-AF65-F5344CB8AC3E}">
        <p14:creationId xmlns:p14="http://schemas.microsoft.com/office/powerpoint/2010/main" val="135324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03DF2-246A-498E-9C9D-8F9ECD4898E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F808D2D-C7AA-A499-F952-E78023D618B8}"/>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2361203F-F0D8-A40F-C6F5-F853B11E9EA6}"/>
              </a:ext>
            </a:extLst>
          </p:cNvPr>
          <p:cNvSpPr>
            <a:spLocks noGrp="1"/>
          </p:cNvSpPr>
          <p:nvPr>
            <p:ph type="title"/>
          </p:nvPr>
        </p:nvSpPr>
        <p:spPr>
          <a:xfrm>
            <a:off x="48151" y="-2706"/>
            <a:ext cx="11256081" cy="926779"/>
          </a:xfrm>
        </p:spPr>
        <p:txBody>
          <a:bodyPr>
            <a:normAutofit/>
          </a:bodyPr>
          <a:lstStyle/>
          <a:p>
            <a:r>
              <a:rPr lang="fr-FR" b="1" i="1" dirty="0">
                <a:solidFill>
                  <a:srgbClr val="FFFFFF"/>
                </a:solidFill>
                <a:effectLst/>
              </a:rPr>
              <a:t>La </a:t>
            </a:r>
            <a:r>
              <a:rPr lang="fr-FR" b="1" i="1" dirty="0">
                <a:solidFill>
                  <a:srgbClr val="FFFFFF"/>
                </a:solidFill>
              </a:rPr>
              <a:t>Fédération de pêche de </a:t>
            </a:r>
            <a:r>
              <a:rPr lang="fr-FR" b="1" i="1" dirty="0">
                <a:solidFill>
                  <a:srgbClr val="FFFFFF"/>
                </a:solidFill>
                <a:effectLst/>
              </a:rPr>
              <a:t>Seine-et-Marne</a:t>
            </a:r>
            <a:endParaRPr lang="fr-FR"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0C30BAEB-648E-8C78-80B2-77B3B326066B}"/>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68" name="ZoneTexte 67">
            <a:extLst>
              <a:ext uri="{FF2B5EF4-FFF2-40B4-BE49-F238E27FC236}">
                <a16:creationId xmlns:a16="http://schemas.microsoft.com/office/drawing/2014/main" id="{9908D48E-74AA-41D7-DD0C-27B749370512}"/>
              </a:ext>
            </a:extLst>
          </p:cNvPr>
          <p:cNvSpPr txBox="1"/>
          <p:nvPr/>
        </p:nvSpPr>
        <p:spPr>
          <a:xfrm>
            <a:off x="2900363" y="638865"/>
            <a:ext cx="6200774" cy="5504071"/>
          </a:xfrm>
          <a:prstGeom prst="rect">
            <a:avLst/>
          </a:prstGeom>
          <a:noFill/>
        </p:spPr>
        <p:txBody>
          <a:bodyPr wrap="square">
            <a:spAutoFit/>
          </a:bodyPr>
          <a:lstStyle/>
          <a:p>
            <a:pPr>
              <a:lnSpc>
                <a:spcPts val="5325"/>
              </a:lnSpc>
            </a:pPr>
            <a:r>
              <a:rPr lang="fr-FR" b="1" i="0" dirty="0">
                <a:solidFill>
                  <a:srgbClr val="FFFFFF"/>
                </a:solidFill>
                <a:effectLst/>
                <a:latin typeface="YAFdJt8dAY0 0"/>
              </a:rPr>
              <a:t>La Fédération c’est :</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39 AAPPMA*</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54 gardes-pêche particuliers</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343 dirigeants bénévoles</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 de 13 000 Pêcheurs </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650 km de cours d’eau ouverts à la pêche</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371 ha de plans d’eau</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4 Ateliers Pêche Nature</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5 sites Natura 2000</a:t>
            </a:r>
            <a:endParaRPr lang="fr-FR" dirty="0">
              <a:solidFill>
                <a:srgbClr val="FFFFFF"/>
              </a:solidFill>
              <a:effectLst/>
              <a:latin typeface="YAFdJt8dAY0 0"/>
            </a:endParaRPr>
          </a:p>
        </p:txBody>
      </p:sp>
      <p:sp>
        <p:nvSpPr>
          <p:cNvPr id="5" name="ZoneTexte 4">
            <a:extLst>
              <a:ext uri="{FF2B5EF4-FFF2-40B4-BE49-F238E27FC236}">
                <a16:creationId xmlns:a16="http://schemas.microsoft.com/office/drawing/2014/main" id="{EA8DA048-66E8-A522-A107-77200BE8D43D}"/>
              </a:ext>
            </a:extLst>
          </p:cNvPr>
          <p:cNvSpPr txBox="1"/>
          <p:nvPr/>
        </p:nvSpPr>
        <p:spPr>
          <a:xfrm>
            <a:off x="96477" y="959636"/>
            <a:ext cx="11615287" cy="1477328"/>
          </a:xfrm>
          <a:prstGeom prst="rect">
            <a:avLst/>
          </a:prstGeom>
          <a:noFill/>
        </p:spPr>
        <p:txBody>
          <a:bodyPr wrap="square">
            <a:spAutoFit/>
          </a:bodyPr>
          <a:lstStyle/>
          <a:p>
            <a:r>
              <a:rPr lang="fr-FR" dirty="0"/>
              <a:t>La Fédération de Seine-et-Marne pour la Pêche et la Protection du Milieu Aquatique (FDAAPPMA 77), est une structure associative départementale agréée en qualité d’association de protection de la nature, ayant le caractère d’établissement d’utilité publique.</a:t>
            </a:r>
          </a:p>
          <a:p>
            <a:endParaRPr lang="fr-FR" dirty="0"/>
          </a:p>
          <a:p>
            <a:pPr algn="l">
              <a:spcAft>
                <a:spcPts val="750"/>
              </a:spcAft>
            </a:pPr>
            <a:r>
              <a:rPr lang="fr-FR" b="0" i="0" dirty="0">
                <a:effectLst/>
                <a:latin typeface="Source Sans Pro" panose="020B0503030403020204" pitchFamily="34" charset="0"/>
              </a:rPr>
              <a:t>Ses missions sont définies par ses statuts, qui s’articulent autour de trois grands axes :</a:t>
            </a:r>
          </a:p>
        </p:txBody>
      </p:sp>
    </p:spTree>
    <p:extLst>
      <p:ext uri="{BB962C8B-B14F-4D97-AF65-F5344CB8AC3E}">
        <p14:creationId xmlns:p14="http://schemas.microsoft.com/office/powerpoint/2010/main" val="3734107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765E1-BA1A-9D6E-7D61-D4497A3159C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78DA79-DAA7-F268-228D-0F5EDEA928AC}"/>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9BEC8492-E82D-3E90-C8F0-55ADB18A3E62}"/>
              </a:ext>
            </a:extLst>
          </p:cNvPr>
          <p:cNvSpPr>
            <a:spLocks noGrp="1"/>
          </p:cNvSpPr>
          <p:nvPr>
            <p:ph type="title"/>
          </p:nvPr>
        </p:nvSpPr>
        <p:spPr>
          <a:xfrm>
            <a:off x="48151" y="-2706"/>
            <a:ext cx="11256081" cy="926779"/>
          </a:xfrm>
        </p:spPr>
        <p:txBody>
          <a:bodyPr>
            <a:normAutofit/>
          </a:bodyPr>
          <a:lstStyle/>
          <a:p>
            <a:r>
              <a:rPr lang="fr-FR" b="1" i="1" dirty="0">
                <a:solidFill>
                  <a:srgbClr val="FFFFFF"/>
                </a:solidFill>
                <a:effectLst/>
              </a:rPr>
              <a:t>La </a:t>
            </a:r>
            <a:r>
              <a:rPr lang="fr-FR" b="1" i="1" dirty="0">
                <a:solidFill>
                  <a:srgbClr val="FFFFFF"/>
                </a:solidFill>
              </a:rPr>
              <a:t>Fédération de pêche de </a:t>
            </a:r>
            <a:r>
              <a:rPr lang="fr-FR" b="1" i="1" dirty="0">
                <a:solidFill>
                  <a:srgbClr val="FFFFFF"/>
                </a:solidFill>
                <a:effectLst/>
              </a:rPr>
              <a:t>Seine-et-Marne</a:t>
            </a:r>
            <a:endParaRPr lang="fr-FR"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10958813-516E-8859-C416-B7DB0BDCC2B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68" name="ZoneTexte 67">
            <a:extLst>
              <a:ext uri="{FF2B5EF4-FFF2-40B4-BE49-F238E27FC236}">
                <a16:creationId xmlns:a16="http://schemas.microsoft.com/office/drawing/2014/main" id="{95927AFB-3FEE-CC5A-F95D-7E1A34C958F3}"/>
              </a:ext>
            </a:extLst>
          </p:cNvPr>
          <p:cNvSpPr txBox="1"/>
          <p:nvPr/>
        </p:nvSpPr>
        <p:spPr>
          <a:xfrm>
            <a:off x="2900363" y="638865"/>
            <a:ext cx="6200774" cy="5504071"/>
          </a:xfrm>
          <a:prstGeom prst="rect">
            <a:avLst/>
          </a:prstGeom>
          <a:noFill/>
        </p:spPr>
        <p:txBody>
          <a:bodyPr wrap="square">
            <a:spAutoFit/>
          </a:bodyPr>
          <a:lstStyle/>
          <a:p>
            <a:pPr>
              <a:lnSpc>
                <a:spcPts val="5325"/>
              </a:lnSpc>
            </a:pPr>
            <a:r>
              <a:rPr lang="fr-FR" b="1" i="0" dirty="0">
                <a:solidFill>
                  <a:srgbClr val="FFFFFF"/>
                </a:solidFill>
                <a:effectLst/>
                <a:latin typeface="YAFdJt8dAY0 0"/>
              </a:rPr>
              <a:t>La Fédération c’est :</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39 AAPPMA*</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54 gardes-pêche particuliers</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343 dirigeants bénévoles</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 de 13 000 Pêcheurs </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650 km de cours d’eau ouverts à la pêche</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371 ha de plans d’eau</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4 Ateliers Pêche Nature</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5 sites Natura 2000</a:t>
            </a:r>
            <a:endParaRPr lang="fr-FR" dirty="0">
              <a:solidFill>
                <a:srgbClr val="FFFFFF"/>
              </a:solidFill>
              <a:effectLst/>
              <a:latin typeface="YAFdJt8dAY0 0"/>
            </a:endParaRPr>
          </a:p>
        </p:txBody>
      </p:sp>
      <p:sp>
        <p:nvSpPr>
          <p:cNvPr id="5" name="ZoneTexte 4">
            <a:extLst>
              <a:ext uri="{FF2B5EF4-FFF2-40B4-BE49-F238E27FC236}">
                <a16:creationId xmlns:a16="http://schemas.microsoft.com/office/drawing/2014/main" id="{D336AAF1-8861-0547-D84C-758CB47F3D2B}"/>
              </a:ext>
            </a:extLst>
          </p:cNvPr>
          <p:cNvSpPr txBox="1"/>
          <p:nvPr/>
        </p:nvSpPr>
        <p:spPr>
          <a:xfrm>
            <a:off x="96477" y="959636"/>
            <a:ext cx="11615287" cy="3193054"/>
          </a:xfrm>
          <a:prstGeom prst="rect">
            <a:avLst/>
          </a:prstGeom>
          <a:noFill/>
        </p:spPr>
        <p:txBody>
          <a:bodyPr wrap="square">
            <a:spAutoFit/>
          </a:bodyPr>
          <a:lstStyle/>
          <a:p>
            <a:r>
              <a:rPr lang="fr-FR" dirty="0"/>
              <a:t>La Fédération de Seine-et-Marne pour la Pêche et la Protection du Milieu Aquatique (FDAAPPMA 77), est une structure associative départementale agréée en qualité d’association de protection de la nature, ayant le caractère d’établissement d’utilité publique.</a:t>
            </a:r>
          </a:p>
          <a:p>
            <a:endParaRPr lang="fr-FR" dirty="0"/>
          </a:p>
          <a:p>
            <a:pPr algn="l">
              <a:spcAft>
                <a:spcPts val="750"/>
              </a:spcAft>
            </a:pPr>
            <a:r>
              <a:rPr lang="fr-FR" b="0" i="0" dirty="0">
                <a:effectLst/>
                <a:latin typeface="Source Sans Pro" panose="020B0503030403020204" pitchFamily="34" charset="0"/>
              </a:rPr>
              <a:t>Ses missions sont définies par ses statuts, qui s’articulent autour de trois grands axes :</a:t>
            </a:r>
          </a:p>
          <a:p>
            <a:pPr algn="l">
              <a:spcAft>
                <a:spcPts val="750"/>
              </a:spcAft>
            </a:pPr>
            <a:endParaRPr lang="fr-FR" b="0" i="0" dirty="0">
              <a:solidFill>
                <a:srgbClr val="1C307E"/>
              </a:solidFill>
              <a:effectLst/>
              <a:latin typeface="Source Sans Pro" panose="020B0503030403020204" pitchFamily="34" charset="0"/>
            </a:endParaRPr>
          </a:p>
          <a:p>
            <a:pPr algn="l">
              <a:lnSpc>
                <a:spcPts val="1800"/>
              </a:lnSpc>
              <a:spcAft>
                <a:spcPts val="750"/>
              </a:spcAft>
              <a:buFont typeface="+mj-lt"/>
              <a:buAutoNum type="arabicPeriod"/>
            </a:pPr>
            <a:r>
              <a:rPr lang="fr-FR" b="1" i="0" dirty="0">
                <a:solidFill>
                  <a:srgbClr val="1C307E"/>
                </a:solidFill>
                <a:effectLst/>
                <a:latin typeface="Source Sans Pro" panose="020B0503030403020204" pitchFamily="34" charset="0"/>
              </a:rPr>
              <a:t> Encadrer et développer la pêche de loisir </a:t>
            </a:r>
          </a:p>
          <a:p>
            <a:pPr algn="l">
              <a:lnSpc>
                <a:spcPts val="1800"/>
              </a:lnSpc>
              <a:spcAft>
                <a:spcPts val="750"/>
              </a:spcAft>
              <a:buFont typeface="+mj-lt"/>
              <a:buAutoNum type="arabicPeriod"/>
            </a:pPr>
            <a:endParaRPr lang="fr-FR" b="1" dirty="0">
              <a:solidFill>
                <a:srgbClr val="1C307E"/>
              </a:solidFill>
              <a:latin typeface="Source Sans Pro" panose="020B0503030403020204" pitchFamily="34" charset="0"/>
            </a:endParaRPr>
          </a:p>
          <a:p>
            <a:pPr algn="l">
              <a:lnSpc>
                <a:spcPts val="1800"/>
              </a:lnSpc>
              <a:spcAft>
                <a:spcPts val="750"/>
              </a:spcAft>
              <a:buFont typeface="+mj-lt"/>
              <a:buAutoNum type="arabicPeriod"/>
            </a:pPr>
            <a:endParaRPr lang="fr-FR" b="1" dirty="0">
              <a:solidFill>
                <a:srgbClr val="1C307E"/>
              </a:solidFill>
              <a:latin typeface="Source Sans Pro" panose="020B0503030403020204" pitchFamily="34" charset="0"/>
            </a:endParaRPr>
          </a:p>
          <a:p>
            <a:pPr algn="l">
              <a:lnSpc>
                <a:spcPts val="1800"/>
              </a:lnSpc>
              <a:spcAft>
                <a:spcPts val="750"/>
              </a:spcAft>
              <a:buFont typeface="+mj-lt"/>
              <a:buAutoNum type="arabicPeriod"/>
            </a:pPr>
            <a:endParaRPr lang="fr-FR" b="0" i="0" dirty="0">
              <a:solidFill>
                <a:srgbClr val="1C307E"/>
              </a:solidFill>
              <a:effectLst/>
              <a:latin typeface="Source Sans Pro" panose="020B0503030403020204" pitchFamily="34" charset="0"/>
            </a:endParaRPr>
          </a:p>
        </p:txBody>
      </p:sp>
      <p:pic>
        <p:nvPicPr>
          <p:cNvPr id="6" name="Image 5" descr="Une image contenant plein air, herbe, arbre, eau&#10;&#10;Le contenu généré par l’IA peut être incorrect.">
            <a:extLst>
              <a:ext uri="{FF2B5EF4-FFF2-40B4-BE49-F238E27FC236}">
                <a16:creationId xmlns:a16="http://schemas.microsoft.com/office/drawing/2014/main" id="{A19A5CC4-8BA2-6D23-10EE-3ABDF65B8682}"/>
              </a:ext>
            </a:extLst>
          </p:cNvPr>
          <p:cNvPicPr>
            <a:picLocks noChangeAspect="1"/>
          </p:cNvPicPr>
          <p:nvPr/>
        </p:nvPicPr>
        <p:blipFill>
          <a:blip r:embed="rId4">
            <a:extLst>
              <a:ext uri="{28A0092B-C50C-407E-A947-70E740481C1C}">
                <a14:useLocalDpi xmlns:a14="http://schemas.microsoft.com/office/drawing/2010/main" val="0"/>
              </a:ext>
            </a:extLst>
          </a:blip>
          <a:srcRect r="14702"/>
          <a:stretch/>
        </p:blipFill>
        <p:spPr>
          <a:xfrm>
            <a:off x="5758515" y="2412187"/>
            <a:ext cx="1842436" cy="1620000"/>
          </a:xfrm>
          <a:prstGeom prst="rect">
            <a:avLst/>
          </a:prstGeom>
        </p:spPr>
      </p:pic>
      <p:pic>
        <p:nvPicPr>
          <p:cNvPr id="12" name="Image 11" descr="Une image contenant personne, habits, plein air, Visage humain&#10;&#10;Le contenu généré par l’IA peut être incorrect.">
            <a:extLst>
              <a:ext uri="{FF2B5EF4-FFF2-40B4-BE49-F238E27FC236}">
                <a16:creationId xmlns:a16="http://schemas.microsoft.com/office/drawing/2014/main" id="{716280CE-4A9E-F0BB-F457-7CEF67FF6B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0476" y="2412187"/>
            <a:ext cx="2434577" cy="1620000"/>
          </a:xfrm>
          <a:prstGeom prst="rect">
            <a:avLst/>
          </a:prstGeom>
        </p:spPr>
      </p:pic>
      <p:pic>
        <p:nvPicPr>
          <p:cNvPr id="14" name="Image 13" descr="Une image contenant plein air, personne, habits, herbe&#10;&#10;Le contenu généré par l’IA peut être incorrect.">
            <a:extLst>
              <a:ext uri="{FF2B5EF4-FFF2-40B4-BE49-F238E27FC236}">
                <a16:creationId xmlns:a16="http://schemas.microsoft.com/office/drawing/2014/main" id="{9EFB7FB9-B7EA-D698-334A-3CA4FEA35D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926" y="2412187"/>
            <a:ext cx="1080000" cy="1620000"/>
          </a:xfrm>
          <a:prstGeom prst="rect">
            <a:avLst/>
          </a:prstGeom>
        </p:spPr>
      </p:pic>
      <p:pic>
        <p:nvPicPr>
          <p:cNvPr id="7" name="Image 6" descr="Une image contenant plein air, habits, personne, arbre&#10;&#10;Le contenu généré par l’IA peut être incorrect.">
            <a:extLst>
              <a:ext uri="{FF2B5EF4-FFF2-40B4-BE49-F238E27FC236}">
                <a16:creationId xmlns:a16="http://schemas.microsoft.com/office/drawing/2014/main" id="{E9426043-88C2-1299-68B3-A12B1564CFD5}"/>
              </a:ext>
            </a:extLst>
          </p:cNvPr>
          <p:cNvPicPr>
            <a:picLocks noChangeAspect="1"/>
          </p:cNvPicPr>
          <p:nvPr/>
        </p:nvPicPr>
        <p:blipFill>
          <a:blip r:embed="rId7">
            <a:extLst>
              <a:ext uri="{28A0092B-C50C-407E-A947-70E740481C1C}">
                <a14:useLocalDpi xmlns:a14="http://schemas.microsoft.com/office/drawing/2010/main" val="0"/>
              </a:ext>
            </a:extLst>
          </a:blip>
          <a:srcRect l="20687"/>
          <a:stretch/>
        </p:blipFill>
        <p:spPr>
          <a:xfrm>
            <a:off x="10045053" y="2412187"/>
            <a:ext cx="1934514" cy="1620000"/>
          </a:xfrm>
          <a:prstGeom prst="rect">
            <a:avLst/>
          </a:prstGeom>
        </p:spPr>
      </p:pic>
    </p:spTree>
    <p:extLst>
      <p:ext uri="{BB962C8B-B14F-4D97-AF65-F5344CB8AC3E}">
        <p14:creationId xmlns:p14="http://schemas.microsoft.com/office/powerpoint/2010/main" val="313806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BDB15-A8CF-B862-2F53-FADC47056C5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C9384C5-4A20-ECA3-7B77-4F7B89AF1800}"/>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4637061A-4975-624B-D3F0-E745875B2DD0}"/>
              </a:ext>
            </a:extLst>
          </p:cNvPr>
          <p:cNvSpPr>
            <a:spLocks noGrp="1"/>
          </p:cNvSpPr>
          <p:nvPr>
            <p:ph type="title"/>
          </p:nvPr>
        </p:nvSpPr>
        <p:spPr>
          <a:xfrm>
            <a:off x="48151" y="-2706"/>
            <a:ext cx="11256081" cy="926779"/>
          </a:xfrm>
        </p:spPr>
        <p:txBody>
          <a:bodyPr>
            <a:normAutofit/>
          </a:bodyPr>
          <a:lstStyle/>
          <a:p>
            <a:r>
              <a:rPr lang="fr-FR" b="1" i="1" dirty="0">
                <a:solidFill>
                  <a:srgbClr val="FFFFFF"/>
                </a:solidFill>
                <a:effectLst/>
              </a:rPr>
              <a:t>La </a:t>
            </a:r>
            <a:r>
              <a:rPr lang="fr-FR" b="1" i="1" dirty="0">
                <a:solidFill>
                  <a:srgbClr val="FFFFFF"/>
                </a:solidFill>
              </a:rPr>
              <a:t>Fédération de pêche de </a:t>
            </a:r>
            <a:r>
              <a:rPr lang="fr-FR" b="1" i="1" dirty="0">
                <a:solidFill>
                  <a:srgbClr val="FFFFFF"/>
                </a:solidFill>
                <a:effectLst/>
              </a:rPr>
              <a:t>Seine-et-Marne</a:t>
            </a:r>
            <a:endParaRPr lang="fr-FR"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E0799660-D5F9-A1A6-6893-77A82175BC8B}"/>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68" name="ZoneTexte 67">
            <a:extLst>
              <a:ext uri="{FF2B5EF4-FFF2-40B4-BE49-F238E27FC236}">
                <a16:creationId xmlns:a16="http://schemas.microsoft.com/office/drawing/2014/main" id="{6FFFADE2-8290-5462-514F-CD07D26FF165}"/>
              </a:ext>
            </a:extLst>
          </p:cNvPr>
          <p:cNvSpPr txBox="1"/>
          <p:nvPr/>
        </p:nvSpPr>
        <p:spPr>
          <a:xfrm>
            <a:off x="2900363" y="638865"/>
            <a:ext cx="6200774" cy="5504071"/>
          </a:xfrm>
          <a:prstGeom prst="rect">
            <a:avLst/>
          </a:prstGeom>
          <a:noFill/>
        </p:spPr>
        <p:txBody>
          <a:bodyPr wrap="square">
            <a:spAutoFit/>
          </a:bodyPr>
          <a:lstStyle/>
          <a:p>
            <a:pPr>
              <a:lnSpc>
                <a:spcPts val="5325"/>
              </a:lnSpc>
            </a:pPr>
            <a:r>
              <a:rPr lang="fr-FR" b="1" i="0" dirty="0">
                <a:solidFill>
                  <a:srgbClr val="FFFFFF"/>
                </a:solidFill>
                <a:effectLst/>
                <a:latin typeface="YAFdJt8dAY0 0"/>
              </a:rPr>
              <a:t>La Fédération c’est :</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39 AAPPMA*</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54 gardes-pêche particuliers</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343 dirigeants bénévoles</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 de 13 000 Pêcheurs </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650 km de cours d’eau ouverts à la pêche</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371 ha de plans d’eau</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4 Ateliers Pêche Nature</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5 sites Natura 2000</a:t>
            </a:r>
            <a:endParaRPr lang="fr-FR" dirty="0">
              <a:solidFill>
                <a:srgbClr val="FFFFFF"/>
              </a:solidFill>
              <a:effectLst/>
              <a:latin typeface="YAFdJt8dAY0 0"/>
            </a:endParaRPr>
          </a:p>
        </p:txBody>
      </p:sp>
      <p:sp>
        <p:nvSpPr>
          <p:cNvPr id="5" name="ZoneTexte 4">
            <a:extLst>
              <a:ext uri="{FF2B5EF4-FFF2-40B4-BE49-F238E27FC236}">
                <a16:creationId xmlns:a16="http://schemas.microsoft.com/office/drawing/2014/main" id="{4C01EC64-9EC2-A2AE-C9CB-C3A0BF719D0C}"/>
              </a:ext>
            </a:extLst>
          </p:cNvPr>
          <p:cNvSpPr txBox="1"/>
          <p:nvPr/>
        </p:nvSpPr>
        <p:spPr>
          <a:xfrm>
            <a:off x="96477" y="959636"/>
            <a:ext cx="11615287" cy="4526752"/>
          </a:xfrm>
          <a:prstGeom prst="rect">
            <a:avLst/>
          </a:prstGeom>
          <a:noFill/>
        </p:spPr>
        <p:txBody>
          <a:bodyPr wrap="square">
            <a:spAutoFit/>
          </a:bodyPr>
          <a:lstStyle/>
          <a:p>
            <a:r>
              <a:rPr lang="fr-FR" dirty="0"/>
              <a:t>La Fédération de Seine-et-Marne pour la Pêche et la Protection du Milieu Aquatique (FDAAPPMA 77), est une structure associative départementale agréée en qualité d’association de protection de la nature, ayant le caractère d’établissement d’utilité publique.</a:t>
            </a:r>
          </a:p>
          <a:p>
            <a:endParaRPr lang="fr-FR" dirty="0"/>
          </a:p>
          <a:p>
            <a:pPr algn="l">
              <a:spcAft>
                <a:spcPts val="750"/>
              </a:spcAft>
            </a:pPr>
            <a:r>
              <a:rPr lang="fr-FR" b="0" i="0" dirty="0">
                <a:effectLst/>
                <a:latin typeface="Source Sans Pro" panose="020B0503030403020204" pitchFamily="34" charset="0"/>
              </a:rPr>
              <a:t>Ses missions sont définies par ses statuts, qui s’articulent autour de trois grands axes :</a:t>
            </a:r>
          </a:p>
          <a:p>
            <a:pPr algn="l">
              <a:spcAft>
                <a:spcPts val="750"/>
              </a:spcAft>
            </a:pPr>
            <a:endParaRPr lang="fr-FR" b="0" i="0" dirty="0">
              <a:solidFill>
                <a:srgbClr val="1C307E"/>
              </a:solidFill>
              <a:effectLst/>
              <a:latin typeface="Source Sans Pro" panose="020B0503030403020204" pitchFamily="34" charset="0"/>
            </a:endParaRPr>
          </a:p>
          <a:p>
            <a:pPr algn="l">
              <a:lnSpc>
                <a:spcPts val="1800"/>
              </a:lnSpc>
              <a:spcAft>
                <a:spcPts val="750"/>
              </a:spcAft>
              <a:buFont typeface="+mj-lt"/>
              <a:buAutoNum type="arabicPeriod"/>
            </a:pPr>
            <a:r>
              <a:rPr lang="fr-FR" b="1" i="0" dirty="0">
                <a:solidFill>
                  <a:srgbClr val="1C307E"/>
                </a:solidFill>
                <a:effectLst/>
                <a:latin typeface="Source Sans Pro" panose="020B0503030403020204" pitchFamily="34" charset="0"/>
              </a:rPr>
              <a:t> Encadrer et développer la pêche de loisir </a:t>
            </a:r>
          </a:p>
          <a:p>
            <a:pPr algn="l">
              <a:lnSpc>
                <a:spcPts val="1800"/>
              </a:lnSpc>
              <a:spcAft>
                <a:spcPts val="750"/>
              </a:spcAft>
              <a:buFont typeface="+mj-lt"/>
              <a:buAutoNum type="arabicPeriod"/>
            </a:pPr>
            <a:endParaRPr lang="fr-FR" b="1" dirty="0">
              <a:solidFill>
                <a:srgbClr val="1C307E"/>
              </a:solidFill>
              <a:latin typeface="Source Sans Pro" panose="020B0503030403020204" pitchFamily="34" charset="0"/>
            </a:endParaRPr>
          </a:p>
          <a:p>
            <a:pPr algn="l">
              <a:lnSpc>
                <a:spcPts val="1800"/>
              </a:lnSpc>
              <a:spcAft>
                <a:spcPts val="750"/>
              </a:spcAft>
              <a:buFont typeface="+mj-lt"/>
              <a:buAutoNum type="arabicPeriod"/>
            </a:pPr>
            <a:endParaRPr lang="fr-FR" b="1" dirty="0">
              <a:solidFill>
                <a:srgbClr val="1C307E"/>
              </a:solidFill>
              <a:latin typeface="Source Sans Pro" panose="020B0503030403020204" pitchFamily="34" charset="0"/>
            </a:endParaRPr>
          </a:p>
          <a:p>
            <a:pPr algn="l">
              <a:lnSpc>
                <a:spcPts val="1800"/>
              </a:lnSpc>
              <a:spcAft>
                <a:spcPts val="750"/>
              </a:spcAft>
              <a:buFont typeface="+mj-lt"/>
              <a:buAutoNum type="arabicPeriod"/>
            </a:pPr>
            <a:endParaRPr lang="fr-FR" b="0" i="0" dirty="0">
              <a:solidFill>
                <a:srgbClr val="1C307E"/>
              </a:solidFill>
              <a:effectLst/>
              <a:latin typeface="Source Sans Pro" panose="020B0503030403020204" pitchFamily="34" charset="0"/>
            </a:endParaRPr>
          </a:p>
          <a:p>
            <a:pPr algn="r">
              <a:lnSpc>
                <a:spcPts val="1800"/>
              </a:lnSpc>
              <a:spcAft>
                <a:spcPts val="750"/>
              </a:spcAft>
              <a:buFont typeface="+mj-lt"/>
              <a:buAutoNum type="arabicPeriod"/>
            </a:pPr>
            <a:endParaRPr lang="fr-FR" b="1" i="0" dirty="0">
              <a:solidFill>
                <a:srgbClr val="1C307E"/>
              </a:solidFill>
              <a:effectLst/>
              <a:latin typeface="Source Sans Pro" panose="020B0503030403020204" pitchFamily="34" charset="0"/>
            </a:endParaRPr>
          </a:p>
          <a:p>
            <a:pPr algn="r">
              <a:lnSpc>
                <a:spcPts val="1800"/>
              </a:lnSpc>
              <a:spcAft>
                <a:spcPts val="750"/>
              </a:spcAft>
              <a:buFont typeface="+mj-lt"/>
              <a:buAutoNum type="arabicPeriod"/>
            </a:pPr>
            <a:r>
              <a:rPr lang="fr-FR" b="1" i="0" dirty="0">
                <a:solidFill>
                  <a:srgbClr val="1C307E"/>
                </a:solidFill>
                <a:effectLst/>
                <a:latin typeface="Source Sans Pro" panose="020B0503030403020204" pitchFamily="34" charset="0"/>
              </a:rPr>
              <a:t> Mener des actions d’éducation à l’environnement</a:t>
            </a:r>
            <a:r>
              <a:rPr lang="fr-FR" b="0" i="0" dirty="0">
                <a:solidFill>
                  <a:srgbClr val="1C307E"/>
                </a:solidFill>
                <a:effectLst/>
                <a:latin typeface="Source Sans Pro" panose="020B0503030403020204" pitchFamily="34" charset="0"/>
              </a:rPr>
              <a:t> </a:t>
            </a:r>
          </a:p>
          <a:p>
            <a:pPr algn="l">
              <a:lnSpc>
                <a:spcPts val="1800"/>
              </a:lnSpc>
              <a:spcAft>
                <a:spcPts val="750"/>
              </a:spcAft>
              <a:buFont typeface="+mj-lt"/>
              <a:buAutoNum type="arabicPeriod"/>
            </a:pPr>
            <a:endParaRPr lang="fr-FR" dirty="0">
              <a:solidFill>
                <a:srgbClr val="1C307E"/>
              </a:solidFill>
              <a:latin typeface="Source Sans Pro" panose="020B0503030403020204" pitchFamily="34" charset="0"/>
            </a:endParaRPr>
          </a:p>
          <a:p>
            <a:pPr algn="l">
              <a:lnSpc>
                <a:spcPts val="1800"/>
              </a:lnSpc>
              <a:spcAft>
                <a:spcPts val="750"/>
              </a:spcAft>
              <a:buFont typeface="+mj-lt"/>
              <a:buAutoNum type="arabicPeriod"/>
            </a:pPr>
            <a:endParaRPr lang="fr-FR" dirty="0">
              <a:solidFill>
                <a:srgbClr val="1C307E"/>
              </a:solidFill>
              <a:latin typeface="Source Sans Pro" panose="020B0503030403020204" pitchFamily="34" charset="0"/>
            </a:endParaRPr>
          </a:p>
        </p:txBody>
      </p:sp>
      <p:pic>
        <p:nvPicPr>
          <p:cNvPr id="6" name="Image 5" descr="Une image contenant plein air, herbe, arbre, eau&#10;&#10;Le contenu généré par l’IA peut être incorrect.">
            <a:extLst>
              <a:ext uri="{FF2B5EF4-FFF2-40B4-BE49-F238E27FC236}">
                <a16:creationId xmlns:a16="http://schemas.microsoft.com/office/drawing/2014/main" id="{A19BBC8F-9683-F378-E18C-C51228E0A899}"/>
              </a:ext>
            </a:extLst>
          </p:cNvPr>
          <p:cNvPicPr>
            <a:picLocks noChangeAspect="1"/>
          </p:cNvPicPr>
          <p:nvPr/>
        </p:nvPicPr>
        <p:blipFill>
          <a:blip r:embed="rId4">
            <a:extLst>
              <a:ext uri="{28A0092B-C50C-407E-A947-70E740481C1C}">
                <a14:useLocalDpi xmlns:a14="http://schemas.microsoft.com/office/drawing/2010/main" val="0"/>
              </a:ext>
            </a:extLst>
          </a:blip>
          <a:srcRect r="14702"/>
          <a:stretch/>
        </p:blipFill>
        <p:spPr>
          <a:xfrm>
            <a:off x="5758515" y="2412187"/>
            <a:ext cx="1842436" cy="1620000"/>
          </a:xfrm>
          <a:prstGeom prst="rect">
            <a:avLst/>
          </a:prstGeom>
        </p:spPr>
      </p:pic>
      <p:pic>
        <p:nvPicPr>
          <p:cNvPr id="8" name="Image 7" descr="Une image contenant habits, personne, femme, homme&#10;&#10;Le contenu généré par l’IA peut être incorrect.">
            <a:extLst>
              <a:ext uri="{FF2B5EF4-FFF2-40B4-BE49-F238E27FC236}">
                <a16:creationId xmlns:a16="http://schemas.microsoft.com/office/drawing/2014/main" id="{3F656A05-F55F-EA42-BF20-19227CA61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570" y="3717572"/>
            <a:ext cx="2159999" cy="1620000"/>
          </a:xfrm>
          <a:prstGeom prst="rect">
            <a:avLst/>
          </a:prstGeom>
        </p:spPr>
      </p:pic>
      <p:pic>
        <p:nvPicPr>
          <p:cNvPr id="10" name="Image 9" descr="Une image contenant intérieur, meubles, mur, bureau&#10;&#10;Le contenu généré par l’IA peut être incorrect.">
            <a:extLst>
              <a:ext uri="{FF2B5EF4-FFF2-40B4-BE49-F238E27FC236}">
                <a16:creationId xmlns:a16="http://schemas.microsoft.com/office/drawing/2014/main" id="{B0607CFD-CE14-E0A1-7CED-CB1551629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7327" y="3726200"/>
            <a:ext cx="2159999" cy="1620000"/>
          </a:xfrm>
          <a:prstGeom prst="rect">
            <a:avLst/>
          </a:prstGeom>
        </p:spPr>
      </p:pic>
      <p:pic>
        <p:nvPicPr>
          <p:cNvPr id="12" name="Image 11" descr="Une image contenant personne, habits, plein air, Visage humain&#10;&#10;Le contenu généré par l’IA peut être incorrect.">
            <a:extLst>
              <a:ext uri="{FF2B5EF4-FFF2-40B4-BE49-F238E27FC236}">
                <a16:creationId xmlns:a16="http://schemas.microsoft.com/office/drawing/2014/main" id="{477219DC-541D-FFBC-C37B-BCA4C3713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0476" y="2412187"/>
            <a:ext cx="2434577" cy="1620000"/>
          </a:xfrm>
          <a:prstGeom prst="rect">
            <a:avLst/>
          </a:prstGeom>
        </p:spPr>
      </p:pic>
      <p:pic>
        <p:nvPicPr>
          <p:cNvPr id="14" name="Image 13" descr="Une image contenant plein air, personne, habits, herbe&#10;&#10;Le contenu généré par l’IA peut être incorrect.">
            <a:extLst>
              <a:ext uri="{FF2B5EF4-FFF2-40B4-BE49-F238E27FC236}">
                <a16:creationId xmlns:a16="http://schemas.microsoft.com/office/drawing/2014/main" id="{B18364CA-9709-791C-5FE9-6AC2D7A7E4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926" y="2412187"/>
            <a:ext cx="1080000" cy="1620000"/>
          </a:xfrm>
          <a:prstGeom prst="rect">
            <a:avLst/>
          </a:prstGeom>
        </p:spPr>
      </p:pic>
      <p:pic>
        <p:nvPicPr>
          <p:cNvPr id="7" name="Image 6" descr="Une image contenant plein air, habits, personne, arbre&#10;&#10;Le contenu généré par l’IA peut être incorrect.">
            <a:extLst>
              <a:ext uri="{FF2B5EF4-FFF2-40B4-BE49-F238E27FC236}">
                <a16:creationId xmlns:a16="http://schemas.microsoft.com/office/drawing/2014/main" id="{105F857D-B5D3-550A-5115-E21F5F68628E}"/>
              </a:ext>
            </a:extLst>
          </p:cNvPr>
          <p:cNvPicPr>
            <a:picLocks noChangeAspect="1"/>
          </p:cNvPicPr>
          <p:nvPr/>
        </p:nvPicPr>
        <p:blipFill>
          <a:blip r:embed="rId9">
            <a:extLst>
              <a:ext uri="{28A0092B-C50C-407E-A947-70E740481C1C}">
                <a14:useLocalDpi xmlns:a14="http://schemas.microsoft.com/office/drawing/2010/main" val="0"/>
              </a:ext>
            </a:extLst>
          </a:blip>
          <a:srcRect l="20687"/>
          <a:stretch/>
        </p:blipFill>
        <p:spPr>
          <a:xfrm>
            <a:off x="10045053" y="2412187"/>
            <a:ext cx="1934514" cy="1620000"/>
          </a:xfrm>
          <a:prstGeom prst="rect">
            <a:avLst/>
          </a:prstGeom>
        </p:spPr>
      </p:pic>
    </p:spTree>
    <p:extLst>
      <p:ext uri="{BB962C8B-B14F-4D97-AF65-F5344CB8AC3E}">
        <p14:creationId xmlns:p14="http://schemas.microsoft.com/office/powerpoint/2010/main" val="102759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DD09E-AF58-2A46-F0DC-202BFB7262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DCE0D15-792D-B0C2-DB05-7166A40DA3F0}"/>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ECA7BB63-62F7-6288-C814-CC98FA9FC1A3}"/>
              </a:ext>
            </a:extLst>
          </p:cNvPr>
          <p:cNvSpPr>
            <a:spLocks noGrp="1"/>
          </p:cNvSpPr>
          <p:nvPr>
            <p:ph type="title"/>
          </p:nvPr>
        </p:nvSpPr>
        <p:spPr>
          <a:xfrm>
            <a:off x="48151" y="-2706"/>
            <a:ext cx="11256081" cy="926779"/>
          </a:xfrm>
        </p:spPr>
        <p:txBody>
          <a:bodyPr>
            <a:normAutofit/>
          </a:bodyPr>
          <a:lstStyle/>
          <a:p>
            <a:r>
              <a:rPr lang="fr-FR" b="1" i="1" dirty="0">
                <a:solidFill>
                  <a:srgbClr val="FFFFFF"/>
                </a:solidFill>
                <a:effectLst/>
              </a:rPr>
              <a:t>La </a:t>
            </a:r>
            <a:r>
              <a:rPr lang="fr-FR" b="1" i="1" dirty="0">
                <a:solidFill>
                  <a:srgbClr val="FFFFFF"/>
                </a:solidFill>
              </a:rPr>
              <a:t>Fédération de pêche de </a:t>
            </a:r>
            <a:r>
              <a:rPr lang="fr-FR" b="1" i="1" dirty="0">
                <a:solidFill>
                  <a:srgbClr val="FFFFFF"/>
                </a:solidFill>
                <a:effectLst/>
              </a:rPr>
              <a:t>Seine-et-Marne</a:t>
            </a:r>
            <a:endParaRPr lang="fr-FR"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EFF843BE-D19E-C6CE-AE99-FE3F13EB33AC}"/>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68" name="ZoneTexte 67">
            <a:extLst>
              <a:ext uri="{FF2B5EF4-FFF2-40B4-BE49-F238E27FC236}">
                <a16:creationId xmlns:a16="http://schemas.microsoft.com/office/drawing/2014/main" id="{9EE5223C-FB9C-E9CD-1807-7BE0AA2B2DE0}"/>
              </a:ext>
            </a:extLst>
          </p:cNvPr>
          <p:cNvSpPr txBox="1"/>
          <p:nvPr/>
        </p:nvSpPr>
        <p:spPr>
          <a:xfrm>
            <a:off x="2900363" y="638865"/>
            <a:ext cx="6200774" cy="5504071"/>
          </a:xfrm>
          <a:prstGeom prst="rect">
            <a:avLst/>
          </a:prstGeom>
          <a:noFill/>
        </p:spPr>
        <p:txBody>
          <a:bodyPr wrap="square">
            <a:spAutoFit/>
          </a:bodyPr>
          <a:lstStyle/>
          <a:p>
            <a:pPr>
              <a:lnSpc>
                <a:spcPts val="5325"/>
              </a:lnSpc>
            </a:pPr>
            <a:r>
              <a:rPr lang="fr-FR" b="1" i="0" dirty="0">
                <a:solidFill>
                  <a:srgbClr val="FFFFFF"/>
                </a:solidFill>
                <a:effectLst/>
                <a:latin typeface="YAFdJt8dAY0 0"/>
              </a:rPr>
              <a:t>La Fédération c’est :</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39 AAPPMA*</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54 gardes-pêche particuliers</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343 dirigeants bénévoles</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 de 13 000 Pêcheurs </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650 km de cours d’eau ouverts à la pêche</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371 ha de plans d’eau</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4 Ateliers Pêche Nature</a:t>
            </a:r>
            <a:endParaRPr lang="fr-FR" dirty="0">
              <a:solidFill>
                <a:srgbClr val="FFFFFF"/>
              </a:solidFill>
              <a:effectLst/>
              <a:latin typeface="YAFdJt8dAY0 0"/>
            </a:endParaRPr>
          </a:p>
          <a:p>
            <a:pPr>
              <a:lnSpc>
                <a:spcPts val="4650"/>
              </a:lnSpc>
            </a:pPr>
            <a:r>
              <a:rPr lang="fr-FR" b="1" i="0" dirty="0">
                <a:solidFill>
                  <a:srgbClr val="FFFFFF"/>
                </a:solidFill>
                <a:effectLst/>
                <a:latin typeface="YAFdJt8dAY0 0"/>
              </a:rPr>
              <a:t>5 sites Natura 2000</a:t>
            </a:r>
            <a:endParaRPr lang="fr-FR" dirty="0">
              <a:solidFill>
                <a:srgbClr val="FFFFFF"/>
              </a:solidFill>
              <a:effectLst/>
              <a:latin typeface="YAFdJt8dAY0 0"/>
            </a:endParaRPr>
          </a:p>
        </p:txBody>
      </p:sp>
      <p:sp>
        <p:nvSpPr>
          <p:cNvPr id="5" name="ZoneTexte 4">
            <a:extLst>
              <a:ext uri="{FF2B5EF4-FFF2-40B4-BE49-F238E27FC236}">
                <a16:creationId xmlns:a16="http://schemas.microsoft.com/office/drawing/2014/main" id="{B0C4906A-02C5-90AA-DC93-A05AA41ADE73}"/>
              </a:ext>
            </a:extLst>
          </p:cNvPr>
          <p:cNvSpPr txBox="1"/>
          <p:nvPr/>
        </p:nvSpPr>
        <p:spPr>
          <a:xfrm>
            <a:off x="96477" y="959636"/>
            <a:ext cx="11615287" cy="5196551"/>
          </a:xfrm>
          <a:prstGeom prst="rect">
            <a:avLst/>
          </a:prstGeom>
          <a:noFill/>
        </p:spPr>
        <p:txBody>
          <a:bodyPr wrap="square">
            <a:spAutoFit/>
          </a:bodyPr>
          <a:lstStyle/>
          <a:p>
            <a:r>
              <a:rPr lang="fr-FR" dirty="0"/>
              <a:t>La Fédération de Seine-et-Marne pour la Pêche et la Protection du Milieu Aquatique (FDAAPPMA 77), est une structure associative départementale agréée en qualité d’association de protection de la nature, ayant le caractère d’établissement d’utilité publique.</a:t>
            </a:r>
          </a:p>
          <a:p>
            <a:endParaRPr lang="fr-FR" dirty="0"/>
          </a:p>
          <a:p>
            <a:pPr algn="l">
              <a:spcAft>
                <a:spcPts val="750"/>
              </a:spcAft>
            </a:pPr>
            <a:r>
              <a:rPr lang="fr-FR" b="0" i="0" dirty="0">
                <a:effectLst/>
                <a:latin typeface="Source Sans Pro" panose="020B0503030403020204" pitchFamily="34" charset="0"/>
              </a:rPr>
              <a:t>Ses missions sont définies par ses statuts, qui s’articulent autour de trois grands axes :</a:t>
            </a:r>
          </a:p>
          <a:p>
            <a:pPr algn="l">
              <a:spcAft>
                <a:spcPts val="750"/>
              </a:spcAft>
            </a:pPr>
            <a:endParaRPr lang="fr-FR" b="0" i="0" dirty="0">
              <a:solidFill>
                <a:srgbClr val="1C307E"/>
              </a:solidFill>
              <a:effectLst/>
              <a:latin typeface="Source Sans Pro" panose="020B0503030403020204" pitchFamily="34" charset="0"/>
            </a:endParaRPr>
          </a:p>
          <a:p>
            <a:pPr algn="l">
              <a:lnSpc>
                <a:spcPts val="1800"/>
              </a:lnSpc>
              <a:spcAft>
                <a:spcPts val="750"/>
              </a:spcAft>
              <a:buFont typeface="+mj-lt"/>
              <a:buAutoNum type="arabicPeriod"/>
            </a:pPr>
            <a:r>
              <a:rPr lang="fr-FR" b="1" i="0" dirty="0">
                <a:solidFill>
                  <a:srgbClr val="1C307E"/>
                </a:solidFill>
                <a:effectLst/>
                <a:latin typeface="Source Sans Pro" panose="020B0503030403020204" pitchFamily="34" charset="0"/>
              </a:rPr>
              <a:t> Encadrer et développer la pêche de loisir </a:t>
            </a:r>
          </a:p>
          <a:p>
            <a:pPr algn="l">
              <a:lnSpc>
                <a:spcPts val="1800"/>
              </a:lnSpc>
              <a:spcAft>
                <a:spcPts val="750"/>
              </a:spcAft>
              <a:buFont typeface="+mj-lt"/>
              <a:buAutoNum type="arabicPeriod"/>
            </a:pPr>
            <a:endParaRPr lang="fr-FR" b="1" dirty="0">
              <a:solidFill>
                <a:srgbClr val="1C307E"/>
              </a:solidFill>
              <a:latin typeface="Source Sans Pro" panose="020B0503030403020204" pitchFamily="34" charset="0"/>
            </a:endParaRPr>
          </a:p>
          <a:p>
            <a:pPr algn="l">
              <a:lnSpc>
                <a:spcPts val="1800"/>
              </a:lnSpc>
              <a:spcAft>
                <a:spcPts val="750"/>
              </a:spcAft>
              <a:buFont typeface="+mj-lt"/>
              <a:buAutoNum type="arabicPeriod"/>
            </a:pPr>
            <a:endParaRPr lang="fr-FR" b="1" dirty="0">
              <a:solidFill>
                <a:srgbClr val="1C307E"/>
              </a:solidFill>
              <a:latin typeface="Source Sans Pro" panose="020B0503030403020204" pitchFamily="34" charset="0"/>
            </a:endParaRPr>
          </a:p>
          <a:p>
            <a:pPr algn="l">
              <a:lnSpc>
                <a:spcPts val="1800"/>
              </a:lnSpc>
              <a:spcAft>
                <a:spcPts val="750"/>
              </a:spcAft>
              <a:buFont typeface="+mj-lt"/>
              <a:buAutoNum type="arabicPeriod"/>
            </a:pPr>
            <a:endParaRPr lang="fr-FR" b="0" i="0" dirty="0">
              <a:solidFill>
                <a:srgbClr val="1C307E"/>
              </a:solidFill>
              <a:effectLst/>
              <a:latin typeface="Source Sans Pro" panose="020B0503030403020204" pitchFamily="34" charset="0"/>
            </a:endParaRPr>
          </a:p>
          <a:p>
            <a:pPr algn="r">
              <a:lnSpc>
                <a:spcPts val="1800"/>
              </a:lnSpc>
              <a:spcAft>
                <a:spcPts val="750"/>
              </a:spcAft>
              <a:buFont typeface="+mj-lt"/>
              <a:buAutoNum type="arabicPeriod"/>
            </a:pPr>
            <a:endParaRPr lang="fr-FR" b="1" i="0" dirty="0">
              <a:solidFill>
                <a:srgbClr val="1C307E"/>
              </a:solidFill>
              <a:effectLst/>
              <a:latin typeface="Source Sans Pro" panose="020B0503030403020204" pitchFamily="34" charset="0"/>
            </a:endParaRPr>
          </a:p>
          <a:p>
            <a:pPr algn="r">
              <a:lnSpc>
                <a:spcPts val="1800"/>
              </a:lnSpc>
              <a:spcAft>
                <a:spcPts val="750"/>
              </a:spcAft>
              <a:buFont typeface="+mj-lt"/>
              <a:buAutoNum type="arabicPeriod"/>
            </a:pPr>
            <a:r>
              <a:rPr lang="fr-FR" b="1" i="0" dirty="0">
                <a:solidFill>
                  <a:srgbClr val="1C307E"/>
                </a:solidFill>
                <a:effectLst/>
                <a:latin typeface="Source Sans Pro" panose="020B0503030403020204" pitchFamily="34" charset="0"/>
              </a:rPr>
              <a:t> Mener des actions d’éducation à l’environnement</a:t>
            </a:r>
            <a:r>
              <a:rPr lang="fr-FR" b="0" i="0" dirty="0">
                <a:solidFill>
                  <a:srgbClr val="1C307E"/>
                </a:solidFill>
                <a:effectLst/>
                <a:latin typeface="Source Sans Pro" panose="020B0503030403020204" pitchFamily="34" charset="0"/>
              </a:rPr>
              <a:t> </a:t>
            </a:r>
          </a:p>
          <a:p>
            <a:pPr algn="l">
              <a:lnSpc>
                <a:spcPts val="1800"/>
              </a:lnSpc>
              <a:spcAft>
                <a:spcPts val="750"/>
              </a:spcAft>
              <a:buFont typeface="+mj-lt"/>
              <a:buAutoNum type="arabicPeriod"/>
            </a:pPr>
            <a:endParaRPr lang="fr-FR" dirty="0">
              <a:solidFill>
                <a:srgbClr val="1C307E"/>
              </a:solidFill>
              <a:latin typeface="Source Sans Pro" panose="020B0503030403020204" pitchFamily="34" charset="0"/>
            </a:endParaRPr>
          </a:p>
          <a:p>
            <a:pPr algn="l">
              <a:lnSpc>
                <a:spcPts val="1800"/>
              </a:lnSpc>
              <a:spcAft>
                <a:spcPts val="750"/>
              </a:spcAft>
              <a:buFont typeface="+mj-lt"/>
              <a:buAutoNum type="arabicPeriod"/>
            </a:pPr>
            <a:endParaRPr lang="fr-FR" dirty="0">
              <a:solidFill>
                <a:srgbClr val="1C307E"/>
              </a:solidFill>
              <a:latin typeface="Source Sans Pro" panose="020B0503030403020204" pitchFamily="34" charset="0"/>
            </a:endParaRPr>
          </a:p>
          <a:p>
            <a:pPr algn="l">
              <a:lnSpc>
                <a:spcPts val="1800"/>
              </a:lnSpc>
              <a:spcAft>
                <a:spcPts val="750"/>
              </a:spcAft>
              <a:buFont typeface="+mj-lt"/>
              <a:buAutoNum type="arabicPeriod"/>
            </a:pPr>
            <a:endParaRPr lang="fr-FR" b="0" i="0" dirty="0">
              <a:solidFill>
                <a:srgbClr val="1C307E"/>
              </a:solidFill>
              <a:effectLst/>
              <a:latin typeface="Source Sans Pro" panose="020B0503030403020204" pitchFamily="34" charset="0"/>
            </a:endParaRPr>
          </a:p>
          <a:p>
            <a:pPr algn="l">
              <a:lnSpc>
                <a:spcPts val="1800"/>
              </a:lnSpc>
              <a:spcAft>
                <a:spcPts val="750"/>
              </a:spcAft>
              <a:buFont typeface="+mj-lt"/>
              <a:buAutoNum type="arabicPeriod"/>
            </a:pPr>
            <a:r>
              <a:rPr lang="fr-FR" b="1" i="0" dirty="0">
                <a:solidFill>
                  <a:srgbClr val="1C307E"/>
                </a:solidFill>
                <a:effectLst/>
                <a:latin typeface="Source Sans Pro" panose="020B0503030403020204" pitchFamily="34" charset="0"/>
              </a:rPr>
              <a:t> Protéger et restaurer le patrimoine piscicole et le milieu aquatique</a:t>
            </a:r>
            <a:r>
              <a:rPr lang="fr-FR" b="0" i="0" dirty="0">
                <a:solidFill>
                  <a:srgbClr val="1C307E"/>
                </a:solidFill>
                <a:effectLst/>
                <a:latin typeface="Source Sans Pro" panose="020B0503030403020204" pitchFamily="34" charset="0"/>
              </a:rPr>
              <a:t> </a:t>
            </a:r>
            <a:endParaRPr lang="fr-FR" dirty="0">
              <a:solidFill>
                <a:srgbClr val="1C307E"/>
              </a:solidFill>
            </a:endParaRPr>
          </a:p>
        </p:txBody>
      </p:sp>
      <p:pic>
        <p:nvPicPr>
          <p:cNvPr id="6" name="Image 5" descr="Une image contenant plein air, herbe, arbre, eau&#10;&#10;Le contenu généré par l’IA peut être incorrect.">
            <a:extLst>
              <a:ext uri="{FF2B5EF4-FFF2-40B4-BE49-F238E27FC236}">
                <a16:creationId xmlns:a16="http://schemas.microsoft.com/office/drawing/2014/main" id="{C013B5B2-9214-85BE-D8EA-7216D920BB01}"/>
              </a:ext>
            </a:extLst>
          </p:cNvPr>
          <p:cNvPicPr>
            <a:picLocks noChangeAspect="1"/>
          </p:cNvPicPr>
          <p:nvPr/>
        </p:nvPicPr>
        <p:blipFill>
          <a:blip r:embed="rId4">
            <a:extLst>
              <a:ext uri="{28A0092B-C50C-407E-A947-70E740481C1C}">
                <a14:useLocalDpi xmlns:a14="http://schemas.microsoft.com/office/drawing/2010/main" val="0"/>
              </a:ext>
            </a:extLst>
          </a:blip>
          <a:srcRect r="14702"/>
          <a:stretch/>
        </p:blipFill>
        <p:spPr>
          <a:xfrm>
            <a:off x="5758515" y="2412187"/>
            <a:ext cx="1842436" cy="1620000"/>
          </a:xfrm>
          <a:prstGeom prst="rect">
            <a:avLst/>
          </a:prstGeom>
        </p:spPr>
      </p:pic>
      <p:pic>
        <p:nvPicPr>
          <p:cNvPr id="8" name="Image 7" descr="Une image contenant habits, personne, femme, homme&#10;&#10;Le contenu généré par l’IA peut être incorrect.">
            <a:extLst>
              <a:ext uri="{FF2B5EF4-FFF2-40B4-BE49-F238E27FC236}">
                <a16:creationId xmlns:a16="http://schemas.microsoft.com/office/drawing/2014/main" id="{10F89D07-622B-33FB-AB7F-848B8CE3CA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570" y="3717572"/>
            <a:ext cx="2159999" cy="1620000"/>
          </a:xfrm>
          <a:prstGeom prst="rect">
            <a:avLst/>
          </a:prstGeom>
        </p:spPr>
      </p:pic>
      <p:pic>
        <p:nvPicPr>
          <p:cNvPr id="10" name="Image 9" descr="Une image contenant intérieur, meubles, mur, bureau&#10;&#10;Le contenu généré par l’IA peut être incorrect.">
            <a:extLst>
              <a:ext uri="{FF2B5EF4-FFF2-40B4-BE49-F238E27FC236}">
                <a16:creationId xmlns:a16="http://schemas.microsoft.com/office/drawing/2014/main" id="{71B051F3-4300-F5E8-E304-42E0BD84D6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7327" y="3726200"/>
            <a:ext cx="2159999" cy="1620000"/>
          </a:xfrm>
          <a:prstGeom prst="rect">
            <a:avLst/>
          </a:prstGeom>
        </p:spPr>
      </p:pic>
      <p:pic>
        <p:nvPicPr>
          <p:cNvPr id="12" name="Image 11" descr="Une image contenant personne, habits, plein air, Visage humain&#10;&#10;Le contenu généré par l’IA peut être incorrect.">
            <a:extLst>
              <a:ext uri="{FF2B5EF4-FFF2-40B4-BE49-F238E27FC236}">
                <a16:creationId xmlns:a16="http://schemas.microsoft.com/office/drawing/2014/main" id="{7FBD77F4-DBED-EA29-D009-427A2E6D55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0476" y="2412187"/>
            <a:ext cx="2434577" cy="1620000"/>
          </a:xfrm>
          <a:prstGeom prst="rect">
            <a:avLst/>
          </a:prstGeom>
        </p:spPr>
      </p:pic>
      <p:pic>
        <p:nvPicPr>
          <p:cNvPr id="14" name="Image 13" descr="Une image contenant plein air, personne, habits, herbe&#10;&#10;Le contenu généré par l’IA peut être incorrect.">
            <a:extLst>
              <a:ext uri="{FF2B5EF4-FFF2-40B4-BE49-F238E27FC236}">
                <a16:creationId xmlns:a16="http://schemas.microsoft.com/office/drawing/2014/main" id="{4E198240-75DE-ED12-DCFE-E1174F45F7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926" y="2412187"/>
            <a:ext cx="1080000" cy="1620000"/>
          </a:xfrm>
          <a:prstGeom prst="rect">
            <a:avLst/>
          </a:prstGeom>
        </p:spPr>
      </p:pic>
      <p:pic>
        <p:nvPicPr>
          <p:cNvPr id="7" name="Image 6" descr="Une image contenant plein air, habits, personne, arbre&#10;&#10;Le contenu généré par l’IA peut être incorrect.">
            <a:extLst>
              <a:ext uri="{FF2B5EF4-FFF2-40B4-BE49-F238E27FC236}">
                <a16:creationId xmlns:a16="http://schemas.microsoft.com/office/drawing/2014/main" id="{BF77A9A6-90E2-6A49-9692-84E5111BDEB8}"/>
              </a:ext>
            </a:extLst>
          </p:cNvPr>
          <p:cNvPicPr>
            <a:picLocks noChangeAspect="1"/>
          </p:cNvPicPr>
          <p:nvPr/>
        </p:nvPicPr>
        <p:blipFill>
          <a:blip r:embed="rId9">
            <a:extLst>
              <a:ext uri="{28A0092B-C50C-407E-A947-70E740481C1C}">
                <a14:useLocalDpi xmlns:a14="http://schemas.microsoft.com/office/drawing/2010/main" val="0"/>
              </a:ext>
            </a:extLst>
          </a:blip>
          <a:srcRect l="20687"/>
          <a:stretch/>
        </p:blipFill>
        <p:spPr>
          <a:xfrm>
            <a:off x="10045053" y="2412187"/>
            <a:ext cx="1934514" cy="1620000"/>
          </a:xfrm>
          <a:prstGeom prst="rect">
            <a:avLst/>
          </a:prstGeom>
        </p:spPr>
      </p:pic>
      <p:pic>
        <p:nvPicPr>
          <p:cNvPr id="15" name="Image 14" descr="Une image contenant plein air, ciel, sol, eau&#10;&#10;Le contenu généré par l’IA peut être incorrect.">
            <a:extLst>
              <a:ext uri="{FF2B5EF4-FFF2-40B4-BE49-F238E27FC236}">
                <a16:creationId xmlns:a16="http://schemas.microsoft.com/office/drawing/2014/main" id="{AA2CEE05-4334-E0C7-BDE5-80B50A91C3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1464" y="5045617"/>
            <a:ext cx="2160000" cy="1620000"/>
          </a:xfrm>
          <a:prstGeom prst="rect">
            <a:avLst/>
          </a:prstGeom>
        </p:spPr>
      </p:pic>
      <p:pic>
        <p:nvPicPr>
          <p:cNvPr id="20" name="Image 19" descr="Une image contenant plein air, faire de la randonnée, personnes, grotte&#10;&#10;Le contenu généré par l’IA peut être incorrect.">
            <a:extLst>
              <a:ext uri="{FF2B5EF4-FFF2-40B4-BE49-F238E27FC236}">
                <a16:creationId xmlns:a16="http://schemas.microsoft.com/office/drawing/2014/main" id="{1221AC2F-FBB5-C0F8-2799-74DC73579D1E}"/>
              </a:ext>
            </a:extLst>
          </p:cNvPr>
          <p:cNvPicPr>
            <a:picLocks noChangeAspect="1"/>
          </p:cNvPicPr>
          <p:nvPr/>
        </p:nvPicPr>
        <p:blipFill>
          <a:blip r:embed="rId11">
            <a:extLst>
              <a:ext uri="{28A0092B-C50C-407E-A947-70E740481C1C}">
                <a14:useLocalDpi xmlns:a14="http://schemas.microsoft.com/office/drawing/2010/main" val="0"/>
              </a:ext>
            </a:extLst>
          </a:blip>
          <a:srcRect r="8053"/>
          <a:stretch/>
        </p:blipFill>
        <p:spPr>
          <a:xfrm rot="10800000">
            <a:off x="7245288" y="5044189"/>
            <a:ext cx="2648081" cy="1620000"/>
          </a:xfrm>
          <a:prstGeom prst="rect">
            <a:avLst/>
          </a:prstGeom>
        </p:spPr>
      </p:pic>
    </p:spTree>
    <p:extLst>
      <p:ext uri="{BB962C8B-B14F-4D97-AF65-F5344CB8AC3E}">
        <p14:creationId xmlns:p14="http://schemas.microsoft.com/office/powerpoint/2010/main" val="2497856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05C10-8DE5-F314-B3F6-D30DEAB8A30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EF9351D-5B32-9D06-7262-3C4F958C4EA5}"/>
              </a:ext>
            </a:extLst>
          </p:cNvPr>
          <p:cNvSpPr/>
          <p:nvPr/>
        </p:nvSpPr>
        <p:spPr>
          <a:xfrm rot="16200000">
            <a:off x="5632610" y="-5632610"/>
            <a:ext cx="926780" cy="12192000"/>
          </a:xfrm>
          <a:prstGeom prst="rect">
            <a:avLst/>
          </a:prstGeom>
          <a:solidFill>
            <a:srgbClr val="1C30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259B4014-544A-E854-3F11-44915376395C}"/>
              </a:ext>
            </a:extLst>
          </p:cNvPr>
          <p:cNvSpPr>
            <a:spLocks noGrp="1"/>
          </p:cNvSpPr>
          <p:nvPr>
            <p:ph type="title"/>
          </p:nvPr>
        </p:nvSpPr>
        <p:spPr>
          <a:xfrm>
            <a:off x="48151" y="-2706"/>
            <a:ext cx="11256081" cy="926779"/>
          </a:xfrm>
        </p:spPr>
        <p:txBody>
          <a:bodyPr>
            <a:noAutofit/>
          </a:bodyPr>
          <a:lstStyle/>
          <a:p>
            <a:r>
              <a:rPr lang="fr-FR" sz="3200" b="1" i="1" dirty="0">
                <a:solidFill>
                  <a:srgbClr val="FFFFFF"/>
                </a:solidFill>
                <a:effectLst/>
              </a:rPr>
              <a:t>Outils de gestion et protection des milieux aquatiques</a:t>
            </a:r>
            <a:endParaRPr lang="fr-FR" sz="3200" dirty="0"/>
          </a:p>
        </p:txBody>
      </p:sp>
      <p:pic>
        <p:nvPicPr>
          <p:cNvPr id="16" name="Image 15" descr="Une image contenant texte, Police, Graphique, graphisme&#10;&#10;Le contenu généré par l’IA peut être incorrect.">
            <a:extLst>
              <a:ext uri="{FF2B5EF4-FFF2-40B4-BE49-F238E27FC236}">
                <a16:creationId xmlns:a16="http://schemas.microsoft.com/office/drawing/2014/main" id="{158987E8-7A81-E92D-D293-0DCCD5EFE0DD}"/>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350321" y="35562"/>
            <a:ext cx="722886" cy="850245"/>
          </a:xfrm>
          <a:prstGeom prst="rect">
            <a:avLst/>
          </a:prstGeom>
        </p:spPr>
      </p:pic>
      <p:sp>
        <p:nvSpPr>
          <p:cNvPr id="5" name="ZoneTexte 4">
            <a:extLst>
              <a:ext uri="{FF2B5EF4-FFF2-40B4-BE49-F238E27FC236}">
                <a16:creationId xmlns:a16="http://schemas.microsoft.com/office/drawing/2014/main" id="{2F115EEB-0FFB-EBDD-76BF-2632248F2E00}"/>
              </a:ext>
            </a:extLst>
          </p:cNvPr>
          <p:cNvSpPr txBox="1"/>
          <p:nvPr/>
        </p:nvSpPr>
        <p:spPr>
          <a:xfrm>
            <a:off x="288357" y="959636"/>
            <a:ext cx="7054763" cy="5909310"/>
          </a:xfrm>
          <a:prstGeom prst="rect">
            <a:avLst/>
          </a:prstGeom>
          <a:noFill/>
        </p:spPr>
        <p:txBody>
          <a:bodyPr wrap="square">
            <a:spAutoFit/>
          </a:bodyPr>
          <a:lstStyle/>
          <a:p>
            <a:r>
              <a:rPr lang="fr-FR" dirty="0"/>
              <a:t>La Fédération développe des outils de gestion piscicole à portée réglementaire, comme :</a:t>
            </a:r>
          </a:p>
          <a:p>
            <a:endParaRPr lang="fr-FR" dirty="0"/>
          </a:p>
          <a:p>
            <a:pPr marL="285750" indent="-285750">
              <a:buFont typeface="Arial" panose="020B0604020202020204" pitchFamily="34" charset="0"/>
              <a:buChar char="•"/>
            </a:pPr>
            <a:r>
              <a:rPr lang="fr-FR" dirty="0"/>
              <a:t>le Plan Départemental pour la Protection du milieu aquatique (PDPG)</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les Plans de Gestion Piscicole (PGP), pour coordonner les actions des structures associatives + Plans de gestion frayères</a:t>
            </a:r>
          </a:p>
          <a:p>
            <a:pPr marL="285750" indent="-285750">
              <a:buFont typeface="Arial" panose="020B0604020202020204" pitchFamily="34" charset="0"/>
              <a:buChar char="•"/>
            </a:pPr>
            <a:endParaRPr lang="fr-FR" dirty="0"/>
          </a:p>
          <a:p>
            <a:endParaRPr lang="fr-FR" dirty="0"/>
          </a:p>
          <a:p>
            <a:r>
              <a:rPr lang="fr-FR" dirty="0"/>
              <a:t>Le PDPG définit des unités de gestion, les </a:t>
            </a:r>
            <a:r>
              <a:rPr lang="fr-FR" b="1" dirty="0"/>
              <a:t>contextes piscicoles </a:t>
            </a:r>
            <a:r>
              <a:rPr lang="fr-FR" dirty="0"/>
              <a:t>qui peuvent être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Salmonicole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Intermédiaire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Cyprinicole </a:t>
            </a:r>
          </a:p>
          <a:p>
            <a:pPr marL="285750" indent="-285750">
              <a:buFont typeface="Arial" panose="020B0604020202020204" pitchFamily="34" charset="0"/>
              <a:buChar char="•"/>
            </a:pPr>
            <a:endParaRPr lang="fr-FR" dirty="0"/>
          </a:p>
        </p:txBody>
      </p:sp>
      <p:pic>
        <p:nvPicPr>
          <p:cNvPr id="19" name="Image 18" descr="Une image contenant texte, capture d’écran&#10;&#10;Le contenu généré par l’IA peut être incorrect.">
            <a:extLst>
              <a:ext uri="{FF2B5EF4-FFF2-40B4-BE49-F238E27FC236}">
                <a16:creationId xmlns:a16="http://schemas.microsoft.com/office/drawing/2014/main" id="{602FB3DF-EDF4-B504-AE7D-B419ECDC2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5178" y="4076700"/>
            <a:ext cx="1965695" cy="2781300"/>
          </a:xfrm>
          <a:prstGeom prst="rect">
            <a:avLst/>
          </a:prstGeom>
        </p:spPr>
      </p:pic>
      <p:pic>
        <p:nvPicPr>
          <p:cNvPr id="21" name="Image 20" descr="Une image contenant texte, carte, diagramme&#10;&#10;Le contenu généré par l’IA peut être incorrect.">
            <a:extLst>
              <a:ext uri="{FF2B5EF4-FFF2-40B4-BE49-F238E27FC236}">
                <a16:creationId xmlns:a16="http://schemas.microsoft.com/office/drawing/2014/main" id="{B943977D-DC96-3353-3FE7-E26FC445B429}"/>
              </a:ext>
            </a:extLst>
          </p:cNvPr>
          <p:cNvPicPr>
            <a:picLocks noChangeAspect="1"/>
          </p:cNvPicPr>
          <p:nvPr/>
        </p:nvPicPr>
        <p:blipFill>
          <a:blip r:embed="rId5">
            <a:extLst>
              <a:ext uri="{28A0092B-C50C-407E-A947-70E740481C1C}">
                <a14:useLocalDpi xmlns:a14="http://schemas.microsoft.com/office/drawing/2010/main" val="0"/>
              </a:ext>
            </a:extLst>
          </a:blip>
          <a:srcRect l="16687" t="9304" r="7917" b="15799"/>
          <a:stretch/>
        </p:blipFill>
        <p:spPr>
          <a:xfrm>
            <a:off x="7988969" y="959636"/>
            <a:ext cx="4203032" cy="5904613"/>
          </a:xfrm>
          <a:prstGeom prst="rect">
            <a:avLst/>
          </a:prstGeom>
        </p:spPr>
      </p:pic>
      <p:pic>
        <p:nvPicPr>
          <p:cNvPr id="6" name="Image 5" descr="Une image contenant texte, Appareils électroniques, capture d’écran, Page web&#10;&#10;Le contenu généré par l’IA peut être incorrect.">
            <a:extLst>
              <a:ext uri="{FF2B5EF4-FFF2-40B4-BE49-F238E27FC236}">
                <a16:creationId xmlns:a16="http://schemas.microsoft.com/office/drawing/2014/main" id="{DE0DE789-B4F9-C117-6747-214D56491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451" y="4067075"/>
            <a:ext cx="1967174" cy="2781300"/>
          </a:xfrm>
          <a:prstGeom prst="rect">
            <a:avLst/>
          </a:prstGeom>
          <a:ln>
            <a:solidFill>
              <a:schemeClr val="accent1"/>
            </a:solidFill>
          </a:ln>
        </p:spPr>
      </p:pic>
    </p:spTree>
    <p:extLst>
      <p:ext uri="{BB962C8B-B14F-4D97-AF65-F5344CB8AC3E}">
        <p14:creationId xmlns:p14="http://schemas.microsoft.com/office/powerpoint/2010/main" val="20085296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3536</TotalTime>
  <Words>3292</Words>
  <Application>Microsoft Office PowerPoint</Application>
  <PresentationFormat>Grand écran</PresentationFormat>
  <Paragraphs>576</Paragraphs>
  <Slides>35</Slides>
  <Notes>35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35</vt:i4>
      </vt:variant>
    </vt:vector>
  </HeadingPairs>
  <TitlesOfParts>
    <vt:vector size="43" baseType="lpstr">
      <vt:lpstr>Aptos</vt:lpstr>
      <vt:lpstr>Aptos Display</vt:lpstr>
      <vt:lpstr>Aptos Narrow</vt:lpstr>
      <vt:lpstr>Arial</vt:lpstr>
      <vt:lpstr>Source Sans Pro</vt:lpstr>
      <vt:lpstr>Wingdings</vt:lpstr>
      <vt:lpstr>YAFdJt8dAY0 0</vt:lpstr>
      <vt:lpstr>Thème Office</vt:lpstr>
      <vt:lpstr>Présentation PowerPoint</vt:lpstr>
      <vt:lpstr>La Pêche de loisir : « 2ème  réseau associatif français »</vt:lpstr>
      <vt:lpstr>La Pêche de loisir en Seine-et-Marne</vt:lpstr>
      <vt:lpstr>La carte de pêche en Seine-et-Marne</vt:lpstr>
      <vt:lpstr>La Fédération de pêche de Seine-et-Marne</vt:lpstr>
      <vt:lpstr>La Fédération de pêche de Seine-et-Marne</vt:lpstr>
      <vt:lpstr>La Fédération de pêche de Seine-et-Marne</vt:lpstr>
      <vt:lpstr>La Fédération de pêche de Seine-et-Marne</vt:lpstr>
      <vt:lpstr>Outils de gestion et protection des milieux aquatiques</vt:lpstr>
      <vt:lpstr>Présentation PowerPoint</vt:lpstr>
      <vt:lpstr>Présentation PowerPoint</vt:lpstr>
      <vt:lpstr>Présentation PowerPoint</vt:lpstr>
      <vt:lpstr>Espèces repères, parapluie de la biodiversité</vt:lpstr>
      <vt:lpstr>Espèces repères, parapluie de la biodiversité</vt:lpstr>
      <vt:lpstr>Espèces repères, parapluie de la biodiversité</vt:lpstr>
      <vt:lpstr>Espèces repères, parapluie de la biodiversité</vt:lpstr>
      <vt:lpstr>Etudes, réseau de suivis et de connaissance…</vt:lpstr>
      <vt:lpstr>Etudes, réseau de suivis et de connaissance…</vt:lpstr>
      <vt:lpstr>Etudes, réseau de suivis et de connaissance…</vt:lpstr>
      <vt:lpstr>… pour préserver et restaurer</vt:lpstr>
      <vt:lpstr>… pour préserver et restaurer</vt:lpstr>
      <vt:lpstr>… pour préserver et restaurer</vt:lpstr>
      <vt:lpstr>… pour préserver et restaurer</vt:lpstr>
      <vt:lpstr>… pour préserver et restaurer</vt:lpstr>
      <vt:lpstr>Engagement pour la gestion et la protection du milieu aquatique</vt:lpstr>
      <vt:lpstr>Engagement pour la gestion et la protection du milieu aquatique</vt:lpstr>
      <vt:lpstr>Engagement pour la gestion et la protection du milieu aquatique</vt:lpstr>
      <vt:lpstr>Engagement pour la gestion et la protection du milieu aquatique</vt:lpstr>
      <vt:lpstr>Engagement pour la gestion et la protection du milieu aquatique</vt:lpstr>
      <vt:lpstr>Engagement pour la gestion et la protection du milieu aquatique</vt:lpstr>
      <vt:lpstr>Engagement pour la gestion et la protection du milieu aquatique</vt:lpstr>
      <vt:lpstr>Engagement pour la gestion et la protection du milieu aquatique</vt:lpstr>
      <vt:lpstr>Engagement pour la gestion et la protection du milieu aquatique</vt:lpstr>
      <vt:lpstr>Engagement pour la gestion et la protection du milieu aquatique</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Suivi piscicole ZSC « La Bassée »</dc:title>
  <dc:creator>Marion Grimaud</dc:creator>
  <cp:lastModifiedBy>Quentin Fuzellier - FD77</cp:lastModifiedBy>
  <cp:revision>51</cp:revision>
  <dcterms:created xsi:type="dcterms:W3CDTF">2024-04-22T14:29:05Z</dcterms:created>
  <dcterms:modified xsi:type="dcterms:W3CDTF">2025-03-07T14:44:05Z</dcterms:modified>
</cp:coreProperties>
</file>